
<file path=[Content_Types].xml><?xml version="1.0" encoding="utf-8"?>
<Types xmlns="http://schemas.openxmlformats.org/package/2006/content-types">
  <Default Extension="xml" ContentType="application/vnd.openxmlformats-officedocument.extended-properties+xml"/>
  <Default Extension="png" ContentType="image/png"/>
  <Default Extension="mp4" ContentType="video/mp4"/>
  <Default Extension="rels" ContentType="application/vnd.openxmlformats-package.relationships+xml"/>
  <Override PartName="/docProps/core.xml" ContentType="application/vnd.openxmlformats-package.core-properties+xml"/>
  <Override PartName="/ppt/presentation.xml" ContentType="application/vnd.openxmlformats-officedocument.presentationml.presentation.main+xml"/>
  <Override PartName="/ppt/slides/slide7.xml" ContentType="application/vnd.openxmlformats-officedocument.presentationml.slide+xml"/>
  <Override PartName="/ppt/notesSlides/notesSlide7.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12.xml" ContentType="application/vnd.openxmlformats-officedocument.presentationml.slide+xml"/>
  <Override PartName="/ppt/notesSlides/notesSlide11.xml" ContentType="application/vnd.openxmlformats-officedocument.presentationml.notesSlide+xml"/>
  <Override PartName="/ppt/slides/slide17.xml" ContentType="application/vnd.openxmlformats-officedocument.presentationml.slide+xml"/>
  <Override PartName="/ppt/slides/slide2.xml" ContentType="application/vnd.openxmlformats-officedocument.presentationml.slide+xml"/>
  <Override PartName="/ppt/notesSlides/notesSlide2.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11.xml" ContentType="application/vnd.openxmlformats-officedocument.presentationml.slide+xml"/>
  <Override PartName="/ppt/notesSlides/notesSlide10.xml" ContentType="application/vnd.openxmlformats-officedocument.presentationml.notesSlide+xml"/>
  <Override PartName="/ppt/slides/slide16.xml" ContentType="application/vnd.openxmlformats-officedocument.presentationml.slide+xml"/>
  <Override PartName="/ppt/tableStyles.xml" ContentType="application/vnd.openxmlformats-officedocument.presentationml.tableStyles+xml"/>
  <Override PartName="/ppt/slides/slide1.xml" ContentType="application/vnd.openxmlformats-officedocument.presentationml.slide+xml"/>
  <Override PartName="/ppt/notesSlides/notesSlide1.xml" ContentType="application/vnd.openxmlformats-officedocument.presentationml.notesSlide+xml"/>
  <Override PartName="/ppt/slides/slide15.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notesSlides/notesSlide5.xml" ContentType="application/vnd.openxmlformats-officedocument.presentationml.notesSlide+xml"/>
  <Override PartName="/ppt/slides/slide10.xml" ContentType="application/vnd.openxmlformats-officedocument.presentationml.slide+xml"/>
  <Override PartName="/ppt/notesSlides/notesSlide9.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14.xml" ContentType="application/vnd.openxmlformats-officedocument.presentationml.slide+xml"/>
  <Override PartName="/ppt/viewProps.xml" ContentType="application/vnd.openxmlformats-officedocument.presentationml.viewProps+xml"/>
  <Override PartName="/ppt/slides/slide9.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notesSlides/notesSlide3.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13.xml" ContentType="application/vnd.openxmlformats-officedocument.presentationml.slide+xml"/>
  <Override PartName="/ppt/presProps.xml" ContentType="application/vnd.openxmlformats-officedocument.presentationml.presProps+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73" r:id="rId10"/>
    <p:sldId id="264" r:id="rId11"/>
    <p:sldId id="266" r:id="rId12"/>
    <p:sldId id="268" r:id="rId13"/>
    <p:sldId id="277" r:id="rId14"/>
    <p:sldId id="276" r:id="rId15"/>
    <p:sldId id="278" r:id="rId16"/>
    <p:sldId id="274" r:id="rId17"/>
    <p:sldId id="275" r:id="rId18"/>
    <p:sldId id="279" r:id="rId19"/>
    <p:sldId id="280" r:id="rId20"/>
  </p:sldIdLst>
  <p:sldSz cx="9144000" cy="5143500" type="screen16x9"/>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4" d="100"/>
          <a:sy n="84" d="100"/>
        </p:scale>
        <p:origin x="780" y="56"/>
      </p:cViewPr>
      <p:guideLst/>
    </p:cSldViewPr>
  </p:slid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slide" Target="/ppt/slides/slide7.xml" Id="rId8" /><Relationship Type="http://schemas.openxmlformats.org/officeDocument/2006/relationships/slide" Target="/ppt/slides/slide12.xml" Id="rId13" /><Relationship Type="http://schemas.openxmlformats.org/officeDocument/2006/relationships/slide" Target="/ppt/slides/slide17.xml" Id="rId18" /><Relationship Type="http://schemas.openxmlformats.org/officeDocument/2006/relationships/slide" Target="/ppt/slides/slide2.xml" Id="rId3" /><Relationship Type="http://schemas.openxmlformats.org/officeDocument/2006/relationships/notesMaster" Target="/ppt/notesMasters/notesMaster1.xml" Id="rId21" /><Relationship Type="http://schemas.openxmlformats.org/officeDocument/2006/relationships/slide" Target="/ppt/slides/slide6.xml" Id="rId7" /><Relationship Type="http://schemas.openxmlformats.org/officeDocument/2006/relationships/slide" Target="/ppt/slides/slide11.xml" Id="rId12" /><Relationship Type="http://schemas.openxmlformats.org/officeDocument/2006/relationships/slide" Target="/ppt/slides/slide16.xml" Id="rId17" /><Relationship Type="http://schemas.openxmlformats.org/officeDocument/2006/relationships/tableStyles" Target="/ppt/tableStyles.xml" Id="rId25" /><Relationship Type="http://schemas.openxmlformats.org/officeDocument/2006/relationships/slide" Target="/ppt/slides/slide1.xml" Id="rId2" /><Relationship Type="http://schemas.openxmlformats.org/officeDocument/2006/relationships/slide" Target="/ppt/slides/slide15.xml" Id="rId16" /><Relationship Type="http://schemas.openxmlformats.org/officeDocument/2006/relationships/slide" Target="/ppt/slides/slide19.xml" Id="rId20" /><Relationship Type="http://schemas.openxmlformats.org/officeDocument/2006/relationships/slideMaster" Target="/ppt/slideMasters/slideMaster1.xml" Id="rId1" /><Relationship Type="http://schemas.openxmlformats.org/officeDocument/2006/relationships/slide" Target="/ppt/slides/slide5.xml" Id="rId6" /><Relationship Type="http://schemas.openxmlformats.org/officeDocument/2006/relationships/slide" Target="/ppt/slides/slide10.xml" Id="rId11" /><Relationship Type="http://schemas.openxmlformats.org/officeDocument/2006/relationships/theme" Target="/ppt/theme/theme1.xml" Id="rId24" /><Relationship Type="http://schemas.openxmlformats.org/officeDocument/2006/relationships/slide" Target="/ppt/slides/slide4.xml" Id="rId5" /><Relationship Type="http://schemas.openxmlformats.org/officeDocument/2006/relationships/slide" Target="/ppt/slides/slide14.xml" Id="rId15" /><Relationship Type="http://schemas.openxmlformats.org/officeDocument/2006/relationships/viewProps" Target="/ppt/viewProps.xml" Id="rId23" /><Relationship Type="http://schemas.openxmlformats.org/officeDocument/2006/relationships/slide" Target="/ppt/slides/slide9.xml" Id="rId10" /><Relationship Type="http://schemas.openxmlformats.org/officeDocument/2006/relationships/slide" Target="/ppt/slides/slide18.xml" Id="rId19" /><Relationship Type="http://schemas.openxmlformats.org/officeDocument/2006/relationships/slide" Target="/ppt/slides/slide3.xml" Id="rId4" /><Relationship Type="http://schemas.openxmlformats.org/officeDocument/2006/relationships/slide" Target="/ppt/slides/slide8.xml" Id="rId9" /><Relationship Type="http://schemas.openxmlformats.org/officeDocument/2006/relationships/slide" Target="/ppt/slides/slide13.xml" Id="rId14" /><Relationship Type="http://schemas.openxmlformats.org/officeDocument/2006/relationships/presProps" Target="/ppt/presProps.xml" Id="rId22" /></Relationships>
</file>

<file path=ppt/media/image1.png>
</file>

<file path=ppt/media/image2.png>
</file>

<file path=ppt/media/image3.png>
</file>

<file path=ppt/media/image4.png>
</file>

<file path=ppt/media/media1.mp4>
</file>

<file path=ppt/notesMasters/_rels/notesMaster1.xml.rels>&#65279;<?xml version="1.0" encoding="utf-8"?><Relationships xmlns="http://schemas.openxmlformats.org/package/2006/relationships"><Relationship Type="http://schemas.openxmlformats.org/officeDocument/2006/relationships/theme" Target="/ppt/theme/theme2.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654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&#65279;<?xml version="1.0" encoding="utf-8"?><Relationships xmlns="http://schemas.openxmlformats.org/package/2006/relationships"><Relationship Type="http://schemas.openxmlformats.org/officeDocument/2006/relationships/slide" Target="/ppt/slides/slide1.xml" Id="rId2" /><Relationship Type="http://schemas.openxmlformats.org/officeDocument/2006/relationships/notesMaster" Target="/ppt/notesMasters/notesMaster1.xml" Id="rId1" /></Relationships>
</file>

<file path=ppt/notesSlides/_rels/notesSlide10.xml.rels>&#65279;<?xml version="1.0" encoding="utf-8"?><Relationships xmlns="http://schemas.openxmlformats.org/package/2006/relationships"><Relationship Type="http://schemas.openxmlformats.org/officeDocument/2006/relationships/slide" Target="/ppt/slides/slide11.xml" Id="rId2" /><Relationship Type="http://schemas.openxmlformats.org/officeDocument/2006/relationships/notesMaster" Target="/ppt/notesMasters/notesMaster1.xml" Id="rId1" /></Relationships>
</file>

<file path=ppt/notesSlides/_rels/notesSlide11.xml.rels>&#65279;<?xml version="1.0" encoding="utf-8"?><Relationships xmlns="http://schemas.openxmlformats.org/package/2006/relationships"><Relationship Type="http://schemas.openxmlformats.org/officeDocument/2006/relationships/slide" Target="/ppt/slides/slide12.xml" Id="rId2" /><Relationship Type="http://schemas.openxmlformats.org/officeDocument/2006/relationships/notesMaster" Target="/ppt/notesMasters/notesMaster1.xml" Id="rId1" /></Relationships>
</file>

<file path=ppt/notesSlides/_rels/notesSlide2.xml.rels>&#65279;<?xml version="1.0" encoding="utf-8"?><Relationships xmlns="http://schemas.openxmlformats.org/package/2006/relationships"><Relationship Type="http://schemas.openxmlformats.org/officeDocument/2006/relationships/slide" Target="/ppt/slides/slide2.xml" Id="rId2" /><Relationship Type="http://schemas.openxmlformats.org/officeDocument/2006/relationships/notesMaster" Target="/ppt/notesMasters/notesMaster1.xml" Id="rId1" /></Relationships>
</file>

<file path=ppt/notesSlides/_rels/notesSlide3.xml.rels>&#65279;<?xml version="1.0" encoding="utf-8"?><Relationships xmlns="http://schemas.openxmlformats.org/package/2006/relationships"><Relationship Type="http://schemas.openxmlformats.org/officeDocument/2006/relationships/slide" Target="/ppt/slides/slide3.xml" Id="rId2" /><Relationship Type="http://schemas.openxmlformats.org/officeDocument/2006/relationships/notesMaster" Target="/ppt/notesMasters/notesMaster1.xml" Id="rId1" /></Relationships>
</file>

<file path=ppt/notesSlides/_rels/notesSlide4.xml.rels>&#65279;<?xml version="1.0" encoding="utf-8"?><Relationships xmlns="http://schemas.openxmlformats.org/package/2006/relationships"><Relationship Type="http://schemas.openxmlformats.org/officeDocument/2006/relationships/slide" Target="/ppt/slides/slide4.xml" Id="rId2" /><Relationship Type="http://schemas.openxmlformats.org/officeDocument/2006/relationships/notesMaster" Target="/ppt/notesMasters/notesMaster1.xml" Id="rId1" /></Relationships>
</file>

<file path=ppt/notesSlides/_rels/notesSlide5.xml.rels>&#65279;<?xml version="1.0" encoding="utf-8"?><Relationships xmlns="http://schemas.openxmlformats.org/package/2006/relationships"><Relationship Type="http://schemas.openxmlformats.org/officeDocument/2006/relationships/slide" Target="/ppt/slides/slide5.xml" Id="rId2" /><Relationship Type="http://schemas.openxmlformats.org/officeDocument/2006/relationships/notesMaster" Target="/ppt/notesMasters/notesMaster1.xml" Id="rId1" /></Relationships>
</file>

<file path=ppt/notesSlides/_rels/notesSlide6.xml.rels>&#65279;<?xml version="1.0" encoding="utf-8"?><Relationships xmlns="http://schemas.openxmlformats.org/package/2006/relationships"><Relationship Type="http://schemas.openxmlformats.org/officeDocument/2006/relationships/slide" Target="/ppt/slides/slide6.xml" Id="rId2" /><Relationship Type="http://schemas.openxmlformats.org/officeDocument/2006/relationships/notesMaster" Target="/ppt/notesMasters/notesMaster1.xml" Id="rId1" /></Relationships>
</file>

<file path=ppt/notesSlides/_rels/notesSlide7.xml.rels>&#65279;<?xml version="1.0" encoding="utf-8"?><Relationships xmlns="http://schemas.openxmlformats.org/package/2006/relationships"><Relationship Type="http://schemas.openxmlformats.org/officeDocument/2006/relationships/slide" Target="/ppt/slides/slide7.xml" Id="rId2" /><Relationship Type="http://schemas.openxmlformats.org/officeDocument/2006/relationships/notesMaster" Target="/ppt/notesMasters/notesMaster1.xml" Id="rId1" /></Relationships>
</file>

<file path=ppt/notesSlides/_rels/notesSlide8.xml.rels>&#65279;<?xml version="1.0" encoding="utf-8"?><Relationships xmlns="http://schemas.openxmlformats.org/package/2006/relationships"><Relationship Type="http://schemas.openxmlformats.org/officeDocument/2006/relationships/slide" Target="/ppt/slides/slide8.xml" Id="rId2" /><Relationship Type="http://schemas.openxmlformats.org/officeDocument/2006/relationships/notesMaster" Target="/ppt/notesMasters/notesMaster1.xml" Id="rId1" /></Relationships>
</file>

<file path=ppt/notesSlides/_rels/notesSlide9.xml.rels>&#65279;<?xml version="1.0" encoding="utf-8"?><Relationships xmlns="http://schemas.openxmlformats.org/package/2006/relationships"><Relationship Type="http://schemas.openxmlformats.org/officeDocument/2006/relationships/slide" Target="/ppt/slides/slide10.xml" Id="rId2" /><Relationship Type="http://schemas.openxmlformats.org/officeDocument/2006/relationships/notesMaster" Target="/ppt/notesMasters/notesMaster1.xml" Id="rId1"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dirty="0"/>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dirty="0"/>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dirty="0"/>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dirty="0"/>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theme" Target="/ppt/theme/theme1.xml" Id="rId2" /><Relationship Type="http://schemas.openxmlformats.org/officeDocument/2006/relationships/slideLayout" Target="/ppt/slideLayouts/slideLayout1.xml" Id="rId1"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notesSlide" Target="/ppt/notesSlides/notesSlide1.xml" Id="rId2" /><Relationship Type="http://schemas.openxmlformats.org/officeDocument/2006/relationships/slideLayout" Target="/ppt/slideLayouts/slideLayout1.xml" Id="rId1" /></Relationships>
</file>

<file path=ppt/slides/_rels/slide10.xml.rels>&#65279;<?xml version="1.0" encoding="utf-8"?><Relationships xmlns="http://schemas.openxmlformats.org/package/2006/relationships"><Relationship Type="http://schemas.openxmlformats.org/officeDocument/2006/relationships/notesSlide" Target="/ppt/notesSlides/notesSlide9.xml" Id="rId2" /><Relationship Type="http://schemas.openxmlformats.org/officeDocument/2006/relationships/slideLayout" Target="/ppt/slideLayouts/slideLayout1.xml" Id="rId1" /></Relationships>
</file>

<file path=ppt/slides/_rels/slide11.xml.rels>&#65279;<?xml version="1.0" encoding="utf-8"?><Relationships xmlns="http://schemas.openxmlformats.org/package/2006/relationships"><Relationship Type="http://schemas.openxmlformats.org/officeDocument/2006/relationships/notesSlide" Target="/ppt/notesSlides/notesSlide10.xml" Id="rId2" /><Relationship Type="http://schemas.openxmlformats.org/officeDocument/2006/relationships/slideLayout" Target="/ppt/slideLayouts/slideLayout1.xml" Id="rId1" /></Relationships>
</file>

<file path=ppt/slides/_rels/slide12.xml.rels>&#65279;<?xml version="1.0" encoding="utf-8"?><Relationships xmlns="http://schemas.openxmlformats.org/package/2006/relationships"><Relationship Type="http://schemas.openxmlformats.org/officeDocument/2006/relationships/notesSlide" Target="/ppt/notesSlides/notesSlide11.xml" Id="rId2" /><Relationship Type="http://schemas.openxmlformats.org/officeDocument/2006/relationships/slideLayout" Target="/ppt/slideLayouts/slideLayout1.xml" Id="rId1" /></Relationships>
</file>

<file path=ppt/slides/_rels/slide13.xml.rels>&#65279;<?xml version="1.0" encoding="utf-8"?><Relationships xmlns="http://schemas.openxmlformats.org/package/2006/relationships"><Relationship Type="http://schemas.openxmlformats.org/officeDocument/2006/relationships/slideLayout" Target="/ppt/slideLayouts/slideLayout1.xml" Id="rId1" /></Relationships>
</file>

<file path=ppt/slides/_rels/slide14.xml.rels>&#65279;<?xml version="1.0" encoding="utf-8"?><Relationships xmlns="http://schemas.openxmlformats.org/package/2006/relationships"><Relationship Type="http://schemas.openxmlformats.org/officeDocument/2006/relationships/slideLayout" Target="/ppt/slideLayouts/slideLayout1.xml" Id="rId1" /></Relationships>
</file>

<file path=ppt/slides/_rels/slide15.xml.rels>&#65279;<?xml version="1.0" encoding="utf-8"?><Relationships xmlns="http://schemas.openxmlformats.org/package/2006/relationships"><Relationship Type="http://schemas.openxmlformats.org/officeDocument/2006/relationships/image" Target="/ppt/media/image2.png" Id="rId3" /><Relationship Type="http://schemas.openxmlformats.org/officeDocument/2006/relationships/image" Target="/ppt/media/image1.png" Id="rId2" /><Relationship Type="http://schemas.openxmlformats.org/officeDocument/2006/relationships/slideLayout" Target="/ppt/slideLayouts/slideLayout1.xml" Id="rId1" /></Relationships>
</file>

<file path=ppt/slides/_rels/slide16.xml.rels>&#65279;<?xml version="1.0" encoding="utf-8"?><Relationships xmlns="http://schemas.openxmlformats.org/package/2006/relationships"><Relationship Type="http://schemas.openxmlformats.org/officeDocument/2006/relationships/image" Target="/ppt/media/image3.png" Id="rId2" /><Relationship Type="http://schemas.openxmlformats.org/officeDocument/2006/relationships/slideLayout" Target="/ppt/slideLayouts/slideLayout1.xml" Id="rId1" /></Relationships>
</file>

<file path=ppt/slides/_rels/slide17.xml.rels>&#65279;<?xml version="1.0" encoding="utf-8"?><Relationships xmlns="http://schemas.openxmlformats.org/package/2006/relationships"><Relationship Type="http://schemas.openxmlformats.org/officeDocument/2006/relationships/slideLayout" Target="/ppt/slideLayouts/slideLayout1.xml" Id="rId3" /><Relationship Type="http://schemas.openxmlformats.org/officeDocument/2006/relationships/image" Target="/ppt/media/image4.png" Id="rId4" /><Relationship Type="http://schemas.openxmlformats.org/officeDocument/2006/relationships/video" Target="/ppt/media/media1.mp4" Id="rId2" /><Relationship Type="http://schemas.microsoft.com/office/2007/relationships/media" Target="/ppt/media/media1.mp4" Id="rId1" /></Relationships>
</file>

<file path=ppt/slides/_rels/slide18.xml.rels>&#65279;<?xml version="1.0" encoding="utf-8"?><Relationships xmlns="http://schemas.openxmlformats.org/package/2006/relationships"><Relationship Type="http://schemas.openxmlformats.org/officeDocument/2006/relationships/slideLayout" Target="/ppt/slideLayouts/slideLayout1.xml" Id="rId1" /></Relationships>
</file>

<file path=ppt/slides/_rels/slide19.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hyperlink" Target="https://dev.mysql.com/doc/" TargetMode="External" Id="rId3" /><Relationship Type="http://schemas.openxmlformats.org/officeDocument/2006/relationships/hyperlink" Target="https://spring.io/projects/spring-boot" TargetMode="External" Id="rId2" /><Relationship Type="http://schemas.openxmlformats.org/officeDocument/2006/relationships/hyperlink" Target="https://developer.mozilla.org/" TargetMode="External" Id="rId4" /></Relationships>
</file>

<file path=ppt/slides/_rels/slide2.xml.rels>&#65279;<?xml version="1.0" encoding="utf-8"?><Relationships xmlns="http://schemas.openxmlformats.org/package/2006/relationships"><Relationship Type="http://schemas.openxmlformats.org/officeDocument/2006/relationships/notesSlide" Target="/ppt/notesSlides/notesSlide2.xml" Id="rId2" /><Relationship Type="http://schemas.openxmlformats.org/officeDocument/2006/relationships/slideLayout" Target="/ppt/slideLayouts/slideLayout1.xml" Id="rId1" /></Relationships>
</file>

<file path=ppt/slides/_rels/slide3.xml.rels>&#65279;<?xml version="1.0" encoding="utf-8"?><Relationships xmlns="http://schemas.openxmlformats.org/package/2006/relationships"><Relationship Type="http://schemas.openxmlformats.org/officeDocument/2006/relationships/notesSlide" Target="/ppt/notesSlides/notesSlide3.xml" Id="rId2" /><Relationship Type="http://schemas.openxmlformats.org/officeDocument/2006/relationships/slideLayout" Target="/ppt/slideLayouts/slideLayout1.xml" Id="rId1" /></Relationships>
</file>

<file path=ppt/slides/_rels/slide4.xml.rels>&#65279;<?xml version="1.0" encoding="utf-8"?><Relationships xmlns="http://schemas.openxmlformats.org/package/2006/relationships"><Relationship Type="http://schemas.openxmlformats.org/officeDocument/2006/relationships/notesSlide" Target="/ppt/notesSlides/notesSlide4.xml" Id="rId2" /><Relationship Type="http://schemas.openxmlformats.org/officeDocument/2006/relationships/slideLayout" Target="/ppt/slideLayouts/slideLayout1.xml" Id="rId1" /></Relationships>
</file>

<file path=ppt/slides/_rels/slide5.xml.rels>&#65279;<?xml version="1.0" encoding="utf-8"?><Relationships xmlns="http://schemas.openxmlformats.org/package/2006/relationships"><Relationship Type="http://schemas.openxmlformats.org/officeDocument/2006/relationships/notesSlide" Target="/ppt/notesSlides/notesSlide5.xml" Id="rId2" /><Relationship Type="http://schemas.openxmlformats.org/officeDocument/2006/relationships/slideLayout" Target="/ppt/slideLayouts/slideLayout1.xml" Id="rId1" /></Relationships>
</file>

<file path=ppt/slides/_rels/slide6.xml.rels>&#65279;<?xml version="1.0" encoding="utf-8"?><Relationships xmlns="http://schemas.openxmlformats.org/package/2006/relationships"><Relationship Type="http://schemas.openxmlformats.org/officeDocument/2006/relationships/notesSlide" Target="/ppt/notesSlides/notesSlide6.xml" Id="rId2" /><Relationship Type="http://schemas.openxmlformats.org/officeDocument/2006/relationships/slideLayout" Target="/ppt/slideLayouts/slideLayout1.xml" Id="rId1" /></Relationships>
</file>

<file path=ppt/slides/_rels/slide7.xml.rels>&#65279;<?xml version="1.0" encoding="utf-8"?><Relationships xmlns="http://schemas.openxmlformats.org/package/2006/relationships"><Relationship Type="http://schemas.openxmlformats.org/officeDocument/2006/relationships/notesSlide" Target="/ppt/notesSlides/notesSlide7.xml" Id="rId2" /><Relationship Type="http://schemas.openxmlformats.org/officeDocument/2006/relationships/slideLayout" Target="/ppt/slideLayouts/slideLayout1.xml" Id="rId1" /></Relationships>
</file>

<file path=ppt/slides/_rels/slide8.xml.rels>&#65279;<?xml version="1.0" encoding="utf-8"?><Relationships xmlns="http://schemas.openxmlformats.org/package/2006/relationships"><Relationship Type="http://schemas.openxmlformats.org/officeDocument/2006/relationships/notesSlide" Target="/ppt/notesSlides/notesSlide8.xml" Id="rId2" /><Relationship Type="http://schemas.openxmlformats.org/officeDocument/2006/relationships/slideLayout" Target="/ppt/slideLayouts/slideLayout1.xml" Id="rId1" /></Relationships>
</file>

<file path=ppt/slides/_rels/slide9.xml.rels>&#65279;<?xml version="1.0" encoding="utf-8"?><Relationships xmlns="http://schemas.openxmlformats.org/package/2006/relationships"><Relationship Type="http://schemas.openxmlformats.org/officeDocument/2006/relationships/slideLayout" Target="/ppt/slideLayouts/slideLayout1.xml" Id="rId1" /></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28090"/>
        </a:solidFill>
        <a:effectLst/>
      </p:bgPr>
    </p:bg>
    <p:spTree>
      <p:nvGrpSpPr>
        <p:cNvPr id="1" name=""/>
        <p:cNvGrpSpPr/>
        <p:nvPr/>
      </p:nvGrpSpPr>
      <p:grpSpPr>
        <a:xfrm>
          <a:off x="0" y="0"/>
          <a:ext cx="0" cy="0"/>
          <a:chOff x="0" y="0"/>
          <a:chExt cx="0" cy="0"/>
        </a:xfrm>
      </p:grpSpPr>
      <p:sp>
        <p:nvSpPr>
          <p:cNvPr id="2" name="Text 0"/>
          <p:cNvSpPr/>
          <p:nvPr/>
        </p:nvSpPr>
        <p:spPr>
          <a:xfrm>
            <a:off x="457200" y="1013460"/>
            <a:ext cx="8229600" cy="914400"/>
          </a:xfrm>
          <a:prstGeom prst="rect">
            <a:avLst/>
          </a:prstGeom>
          <a:noFill/>
          <a:ln/>
        </p:spPr>
        <p:txBody>
          <a:bodyPr wrap="square" rtlCol="0" anchor="ctr"/>
          <a:lstStyle/>
          <a:p>
            <a:pPr marL="0" indent="0" algn="ctr">
              <a:buNone/>
            </a:pPr>
            <a:r>
              <a:rPr lang="en-US" sz="4400" b="1" dirty="0">
                <a:solidFill>
                  <a:srgbClr val="FFFFFF"/>
                </a:solidFill>
                <a:latin typeface="Arial Black" pitchFamily="34" charset="0"/>
                <a:ea typeface="Arial Black" pitchFamily="34" charset="-122"/>
                <a:cs typeface="Arial Black" pitchFamily="34" charset="-120"/>
              </a:rPr>
              <a:t>Smart Inventory Management System</a:t>
            </a:r>
            <a:endParaRPr lang="en-US" sz="4400" dirty="0"/>
          </a:p>
        </p:txBody>
      </p:sp>
      <p:sp>
        <p:nvSpPr>
          <p:cNvPr id="3" name="Text 1"/>
          <p:cNvSpPr/>
          <p:nvPr/>
        </p:nvSpPr>
        <p:spPr>
          <a:xfrm>
            <a:off x="457200" y="2560320"/>
            <a:ext cx="8229600" cy="731520"/>
          </a:xfrm>
          <a:prstGeom prst="rect">
            <a:avLst/>
          </a:prstGeom>
          <a:noFill/>
          <a:ln/>
        </p:spPr>
        <p:txBody>
          <a:bodyPr wrap="square" rtlCol="0" anchor="ctr"/>
          <a:lstStyle/>
          <a:p>
            <a:pPr marL="0" indent="0" algn="ctr">
              <a:buNone/>
            </a:pPr>
            <a:r>
              <a:rPr lang="en-US" sz="3200" dirty="0">
                <a:solidFill>
                  <a:srgbClr val="F5F5F5"/>
                </a:solidFill>
                <a:latin typeface="Calibri" pitchFamily="34" charset="0"/>
                <a:ea typeface="Calibri" pitchFamily="34" charset="-122"/>
                <a:cs typeface="Calibri" pitchFamily="34" charset="-120"/>
              </a:rPr>
              <a:t>Module 1: Authentication &amp; Authorization</a:t>
            </a:r>
            <a:endParaRPr lang="en-US" sz="3200" dirty="0"/>
          </a:p>
        </p:txBody>
      </p:sp>
      <p:sp>
        <p:nvSpPr>
          <p:cNvPr id="6" name="TextBox 5">
            <a:extLst>
              <a:ext uri="{FF2B5EF4-FFF2-40B4-BE49-F238E27FC236}">
                <a16:creationId xmlns:a16="http://schemas.microsoft.com/office/drawing/2014/main" id="{11E5EC83-E9D8-2C56-7E08-D4CDD8C3C612}"/>
              </a:ext>
            </a:extLst>
          </p:cNvPr>
          <p:cNvSpPr txBox="1"/>
          <p:nvPr/>
        </p:nvSpPr>
        <p:spPr>
          <a:xfrm>
            <a:off x="5601147" y="4026932"/>
            <a:ext cx="3085653" cy="369332"/>
          </a:xfrm>
          <a:prstGeom prst="rect">
            <a:avLst/>
          </a:prstGeom>
          <a:noFill/>
        </p:spPr>
        <p:txBody>
          <a:bodyPr wrap="none" rtlCol="0">
            <a:spAutoFit/>
          </a:bodyPr>
          <a:lstStyle/>
          <a:p>
            <a:r>
              <a:rPr lang="en-IN" dirty="0">
                <a:solidFill>
                  <a:schemeClr val="bg1"/>
                </a:solidFill>
              </a:rPr>
              <a:t>Intern Name: Anvitha Boppana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71500" y="249167"/>
            <a:ext cx="8229600" cy="548640"/>
          </a:xfrm>
          <a:prstGeom prst="rect">
            <a:avLst/>
          </a:prstGeom>
          <a:noFill/>
          <a:ln/>
        </p:spPr>
        <p:txBody>
          <a:bodyPr wrap="square" rtlCol="0" anchor="ctr"/>
          <a:lstStyle/>
          <a:p>
            <a:pPr marL="0" indent="0">
              <a:buNone/>
            </a:pPr>
            <a:r>
              <a:rPr lang="en-US" sz="2400" b="1" dirty="0">
                <a:solidFill>
                  <a:srgbClr val="028090"/>
                </a:solidFill>
                <a:latin typeface="Arial Black" pitchFamily="34" charset="0"/>
                <a:ea typeface="Arial Black" pitchFamily="34" charset="-122"/>
                <a:cs typeface="Arial Black" pitchFamily="34" charset="-120"/>
              </a:rPr>
              <a:t>Pseudocode: Sign Up</a:t>
            </a:r>
            <a:endParaRPr lang="en-US" sz="2400" dirty="0"/>
          </a:p>
        </p:txBody>
      </p:sp>
      <p:sp>
        <p:nvSpPr>
          <p:cNvPr id="6" name="Text 1">
            <a:extLst>
              <a:ext uri="{FF2B5EF4-FFF2-40B4-BE49-F238E27FC236}">
                <a16:creationId xmlns:a16="http://schemas.microsoft.com/office/drawing/2014/main" id="{7B0780AC-C575-4800-3FD3-0ACB5247EBF6}"/>
              </a:ext>
            </a:extLst>
          </p:cNvPr>
          <p:cNvSpPr/>
          <p:nvPr/>
        </p:nvSpPr>
        <p:spPr>
          <a:xfrm>
            <a:off x="647700" y="960120"/>
            <a:ext cx="5029200" cy="3528060"/>
          </a:xfrm>
          <a:prstGeom prst="rect">
            <a:avLst/>
          </a:prstGeom>
          <a:solidFill>
            <a:srgbClr val="F5F5F5"/>
          </a:solidFill>
          <a:ln/>
        </p:spPr>
        <p:txBody>
          <a:bodyPr wrap="square" lIns="1905" tIns="1905" rIns="1905" bIns="1905" rtlCol="0" anchor="ctr"/>
          <a:lstStyle/>
          <a:p>
            <a:pPr lvl="1"/>
            <a:r>
              <a:rPr lang="en-US" sz="1600" dirty="0">
                <a:latin typeface="Times New Roman" panose="02020603050405020304" pitchFamily="18" charset="0"/>
                <a:cs typeface="Times New Roman" panose="02020603050405020304" pitchFamily="18" charset="0"/>
              </a:rPr>
              <a:t>START</a:t>
            </a:r>
          </a:p>
          <a:p>
            <a:pPr lvl="1"/>
            <a:endParaRPr lang="en-US" sz="1600" dirty="0">
              <a:latin typeface="Times New Roman" panose="02020603050405020304" pitchFamily="18" charset="0"/>
              <a:cs typeface="Times New Roman" panose="02020603050405020304" pitchFamily="18" charset="0"/>
            </a:endParaRPr>
          </a:p>
          <a:p>
            <a:pPr lvl="1"/>
            <a:r>
              <a:rPr lang="en-US" sz="1600" dirty="0">
                <a:latin typeface="Times New Roman" panose="02020603050405020304" pitchFamily="18" charset="0"/>
                <a:cs typeface="Times New Roman" panose="02020603050405020304" pitchFamily="18" charset="0"/>
              </a:rPr>
              <a:t>INPUT username</a:t>
            </a:r>
          </a:p>
          <a:p>
            <a:pPr lvl="1"/>
            <a:r>
              <a:rPr lang="en-US" sz="1600" dirty="0">
                <a:latin typeface="Times New Roman" panose="02020603050405020304" pitchFamily="18" charset="0"/>
                <a:cs typeface="Times New Roman" panose="02020603050405020304" pitchFamily="18" charset="0"/>
              </a:rPr>
              <a:t>INPUT password</a:t>
            </a:r>
          </a:p>
          <a:p>
            <a:pPr lvl="1"/>
            <a:endParaRPr lang="en-US" sz="1600" dirty="0">
              <a:latin typeface="Times New Roman" panose="02020603050405020304" pitchFamily="18" charset="0"/>
              <a:cs typeface="Times New Roman" panose="02020603050405020304" pitchFamily="18" charset="0"/>
            </a:endParaRPr>
          </a:p>
          <a:p>
            <a:pPr lvl="1"/>
            <a:r>
              <a:rPr lang="en-US" sz="1600" dirty="0">
                <a:latin typeface="Times New Roman" panose="02020603050405020304" pitchFamily="18" charset="0"/>
                <a:cs typeface="Times New Roman" panose="02020603050405020304" pitchFamily="18" charset="0"/>
              </a:rPr>
              <a:t>IF username already exists THEN</a:t>
            </a:r>
          </a:p>
          <a:p>
            <a:pPr lvl="1"/>
            <a:r>
              <a:rPr lang="en-US" sz="1600" dirty="0">
                <a:latin typeface="Times New Roman" panose="02020603050405020304" pitchFamily="18" charset="0"/>
                <a:cs typeface="Times New Roman" panose="02020603050405020304" pitchFamily="18" charset="0"/>
              </a:rPr>
              <a:t>    PRINT "User already exists"</a:t>
            </a:r>
          </a:p>
          <a:p>
            <a:pPr lvl="1"/>
            <a:r>
              <a:rPr lang="en-US" sz="1600" dirty="0">
                <a:latin typeface="Times New Roman" panose="02020603050405020304" pitchFamily="18" charset="0"/>
                <a:cs typeface="Times New Roman" panose="02020603050405020304" pitchFamily="18" charset="0"/>
              </a:rPr>
              <a:t>ELSE</a:t>
            </a:r>
          </a:p>
          <a:p>
            <a:pPr lvl="1"/>
            <a:r>
              <a:rPr lang="en-US" sz="1600" dirty="0">
                <a:latin typeface="Times New Roman" panose="02020603050405020304" pitchFamily="18" charset="0"/>
                <a:cs typeface="Times New Roman" panose="02020603050405020304" pitchFamily="18" charset="0"/>
              </a:rPr>
              <a:t>    SAVE username and password in database</a:t>
            </a:r>
          </a:p>
          <a:p>
            <a:pPr lvl="1"/>
            <a:r>
              <a:rPr lang="en-US" sz="1600" dirty="0">
                <a:latin typeface="Times New Roman" panose="02020603050405020304" pitchFamily="18" charset="0"/>
                <a:cs typeface="Times New Roman" panose="02020603050405020304" pitchFamily="18" charset="0"/>
              </a:rPr>
              <a:t>    PRINT "Sign up successful"</a:t>
            </a:r>
          </a:p>
          <a:p>
            <a:pPr lvl="1"/>
            <a:r>
              <a:rPr lang="en-US" sz="1600" dirty="0">
                <a:latin typeface="Times New Roman" panose="02020603050405020304" pitchFamily="18" charset="0"/>
                <a:cs typeface="Times New Roman" panose="02020603050405020304" pitchFamily="18" charset="0"/>
              </a:rPr>
              <a:t>END IF</a:t>
            </a:r>
          </a:p>
          <a:p>
            <a:pPr lvl="1"/>
            <a:endParaRPr lang="en-US" sz="1600" dirty="0">
              <a:latin typeface="Times New Roman" panose="02020603050405020304" pitchFamily="18" charset="0"/>
              <a:cs typeface="Times New Roman" panose="02020603050405020304" pitchFamily="18" charset="0"/>
            </a:endParaRPr>
          </a:p>
          <a:p>
            <a:pPr lvl="1"/>
            <a:r>
              <a:rPr lang="en-US" sz="1600" dirty="0">
                <a:latin typeface="Times New Roman" panose="02020603050405020304" pitchFamily="18" charset="0"/>
                <a:cs typeface="Times New Roman" panose="02020603050405020304" pitchFamily="18" charset="0"/>
              </a:rPr>
              <a:t>END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56260" y="259080"/>
            <a:ext cx="8229600" cy="548640"/>
          </a:xfrm>
          <a:prstGeom prst="rect">
            <a:avLst/>
          </a:prstGeom>
          <a:noFill/>
          <a:ln/>
        </p:spPr>
        <p:txBody>
          <a:bodyPr wrap="square" rtlCol="0" anchor="ctr"/>
          <a:lstStyle/>
          <a:p>
            <a:pPr marL="0" indent="0">
              <a:buNone/>
            </a:pPr>
            <a:r>
              <a:rPr lang="en-US" sz="2400" b="1" dirty="0">
                <a:solidFill>
                  <a:srgbClr val="028090"/>
                </a:solidFill>
                <a:latin typeface="Arial Black" pitchFamily="34" charset="0"/>
                <a:ea typeface="Arial Black" pitchFamily="34" charset="-122"/>
                <a:cs typeface="Arial Black" pitchFamily="34" charset="-120"/>
              </a:rPr>
              <a:t>Pseudocode: Login</a:t>
            </a:r>
            <a:endParaRPr lang="en-US" sz="2400" dirty="0"/>
          </a:p>
        </p:txBody>
      </p:sp>
      <p:sp>
        <p:nvSpPr>
          <p:cNvPr id="3" name="Text 1"/>
          <p:cNvSpPr/>
          <p:nvPr/>
        </p:nvSpPr>
        <p:spPr>
          <a:xfrm>
            <a:off x="655320" y="967740"/>
            <a:ext cx="7330440" cy="3710940"/>
          </a:xfrm>
          <a:prstGeom prst="rect">
            <a:avLst/>
          </a:prstGeom>
          <a:solidFill>
            <a:srgbClr val="F5F5F5"/>
          </a:solidFill>
          <a:ln/>
        </p:spPr>
        <p:txBody>
          <a:bodyPr wrap="square" lIns="1905" tIns="1905" rIns="1905" bIns="1905" rtlCol="0" anchor="ctr"/>
          <a:lstStyle/>
          <a:p>
            <a:pPr lvl="1"/>
            <a:r>
              <a:rPr lang="en-US" sz="1600" dirty="0">
                <a:latin typeface="Times New Roman" panose="02020603050405020304" pitchFamily="18" charset="0"/>
                <a:cs typeface="Times New Roman" panose="02020603050405020304" pitchFamily="18" charset="0"/>
              </a:rPr>
              <a:t>START</a:t>
            </a:r>
          </a:p>
          <a:p>
            <a:pPr lvl="1"/>
            <a:endParaRPr lang="en-US" sz="1600" dirty="0">
              <a:latin typeface="Times New Roman" panose="02020603050405020304" pitchFamily="18" charset="0"/>
              <a:cs typeface="Times New Roman" panose="02020603050405020304" pitchFamily="18" charset="0"/>
            </a:endParaRPr>
          </a:p>
          <a:p>
            <a:pPr lvl="1"/>
            <a:r>
              <a:rPr lang="en-US" sz="1600" dirty="0">
                <a:latin typeface="Times New Roman" panose="02020603050405020304" pitchFamily="18" charset="0"/>
                <a:cs typeface="Times New Roman" panose="02020603050405020304" pitchFamily="18" charset="0"/>
              </a:rPr>
              <a:t>INPUT username</a:t>
            </a:r>
          </a:p>
          <a:p>
            <a:pPr lvl="1"/>
            <a:r>
              <a:rPr lang="en-US" sz="1600" dirty="0">
                <a:latin typeface="Times New Roman" panose="02020603050405020304" pitchFamily="18" charset="0"/>
                <a:cs typeface="Times New Roman" panose="02020603050405020304" pitchFamily="18" charset="0"/>
              </a:rPr>
              <a:t>INPUT password</a:t>
            </a:r>
          </a:p>
          <a:p>
            <a:pPr lvl="1"/>
            <a:endParaRPr lang="en-US" sz="1600" dirty="0">
              <a:latin typeface="Times New Roman" panose="02020603050405020304" pitchFamily="18" charset="0"/>
              <a:cs typeface="Times New Roman" panose="02020603050405020304" pitchFamily="18" charset="0"/>
            </a:endParaRPr>
          </a:p>
          <a:p>
            <a:pPr lvl="1"/>
            <a:r>
              <a:rPr lang="en-US" sz="1600" dirty="0">
                <a:latin typeface="Times New Roman" panose="02020603050405020304" pitchFamily="18" charset="0"/>
                <a:cs typeface="Times New Roman" panose="02020603050405020304" pitchFamily="18" charset="0"/>
              </a:rPr>
              <a:t>IF username exists AND password matches THEN</a:t>
            </a:r>
          </a:p>
          <a:p>
            <a:pPr lvl="1"/>
            <a:r>
              <a:rPr lang="en-US" sz="1600" dirty="0">
                <a:latin typeface="Times New Roman" panose="02020603050405020304" pitchFamily="18" charset="0"/>
                <a:cs typeface="Times New Roman" panose="02020603050405020304" pitchFamily="18" charset="0"/>
              </a:rPr>
              <a:t>    ALLOW access</a:t>
            </a:r>
          </a:p>
          <a:p>
            <a:pPr lvl="1"/>
            <a:r>
              <a:rPr lang="en-US" sz="1600" dirty="0">
                <a:latin typeface="Times New Roman" panose="02020603050405020304" pitchFamily="18" charset="0"/>
                <a:cs typeface="Times New Roman" panose="02020603050405020304" pitchFamily="18" charset="0"/>
              </a:rPr>
              <a:t>    PRINT "Login successful"</a:t>
            </a:r>
          </a:p>
          <a:p>
            <a:pPr lvl="1"/>
            <a:r>
              <a:rPr lang="en-US" sz="1600" dirty="0">
                <a:latin typeface="Times New Roman" panose="02020603050405020304" pitchFamily="18" charset="0"/>
                <a:cs typeface="Times New Roman" panose="02020603050405020304" pitchFamily="18" charset="0"/>
              </a:rPr>
              <a:t>ELSE</a:t>
            </a:r>
          </a:p>
          <a:p>
            <a:pPr lvl="1"/>
            <a:r>
              <a:rPr lang="en-US" sz="1600" dirty="0">
                <a:latin typeface="Times New Roman" panose="02020603050405020304" pitchFamily="18" charset="0"/>
                <a:cs typeface="Times New Roman" panose="02020603050405020304" pitchFamily="18" charset="0"/>
              </a:rPr>
              <a:t>    PRINT "Invalid username or password"</a:t>
            </a:r>
          </a:p>
          <a:p>
            <a:pPr lvl="1"/>
            <a:r>
              <a:rPr lang="en-US" sz="1600" dirty="0">
                <a:latin typeface="Times New Roman" panose="02020603050405020304" pitchFamily="18" charset="0"/>
                <a:cs typeface="Times New Roman" panose="02020603050405020304" pitchFamily="18" charset="0"/>
              </a:rPr>
              <a:t>END IF</a:t>
            </a:r>
          </a:p>
          <a:p>
            <a:pPr lvl="1"/>
            <a:endParaRPr lang="en-US" sz="1600" dirty="0">
              <a:latin typeface="Times New Roman" panose="02020603050405020304" pitchFamily="18" charset="0"/>
              <a:cs typeface="Times New Roman" panose="02020603050405020304" pitchFamily="18" charset="0"/>
            </a:endParaRPr>
          </a:p>
          <a:p>
            <a:pPr lvl="1"/>
            <a:r>
              <a:rPr lang="en-US" sz="1600" dirty="0">
                <a:latin typeface="Times New Roman" panose="02020603050405020304" pitchFamily="18" charset="0"/>
                <a:cs typeface="Times New Roman" panose="02020603050405020304" pitchFamily="18" charset="0"/>
              </a:rPr>
              <a:t>END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457200" y="175260"/>
            <a:ext cx="8229600" cy="548640"/>
          </a:xfrm>
          <a:prstGeom prst="rect">
            <a:avLst/>
          </a:prstGeom>
          <a:noFill/>
          <a:ln/>
        </p:spPr>
        <p:txBody>
          <a:bodyPr wrap="square" rtlCol="0" anchor="ctr"/>
          <a:lstStyle/>
          <a:p>
            <a:pPr marL="0" indent="0">
              <a:buNone/>
            </a:pPr>
            <a:r>
              <a:rPr lang="en-US" sz="2400" b="1" dirty="0">
                <a:solidFill>
                  <a:srgbClr val="028090"/>
                </a:solidFill>
                <a:latin typeface="Arial Black" pitchFamily="34" charset="0"/>
                <a:ea typeface="Arial Black" pitchFamily="34" charset="-122"/>
                <a:cs typeface="Arial Black" pitchFamily="34" charset="-120"/>
              </a:rPr>
              <a:t>Pseudocode: Reset Password</a:t>
            </a:r>
            <a:endParaRPr lang="en-US" sz="2400" dirty="0"/>
          </a:p>
        </p:txBody>
      </p:sp>
      <p:sp>
        <p:nvSpPr>
          <p:cNvPr id="4" name="Text 1">
            <a:extLst>
              <a:ext uri="{FF2B5EF4-FFF2-40B4-BE49-F238E27FC236}">
                <a16:creationId xmlns:a16="http://schemas.microsoft.com/office/drawing/2014/main" id="{6D355A5A-243D-ACA6-E604-012CC874872E}"/>
              </a:ext>
            </a:extLst>
          </p:cNvPr>
          <p:cNvSpPr/>
          <p:nvPr/>
        </p:nvSpPr>
        <p:spPr>
          <a:xfrm>
            <a:off x="563880" y="853440"/>
            <a:ext cx="5951220" cy="4114800"/>
          </a:xfrm>
          <a:prstGeom prst="rect">
            <a:avLst/>
          </a:prstGeom>
          <a:solidFill>
            <a:srgbClr val="F5F5F5"/>
          </a:solidFill>
          <a:ln/>
        </p:spPr>
        <p:txBody>
          <a:bodyPr wrap="square" lIns="1905" tIns="1905" rIns="1905" bIns="1905" rtlCol="0" anchor="ctr"/>
          <a:lstStyle/>
          <a:p>
            <a:pPr lvl="1"/>
            <a:r>
              <a:rPr lang="en-US" sz="1400" dirty="0"/>
              <a:t>START</a:t>
            </a:r>
          </a:p>
          <a:p>
            <a:pPr lvl="1"/>
            <a:r>
              <a:rPr lang="en-US" sz="1400" dirty="0"/>
              <a:t>INPUT email</a:t>
            </a:r>
          </a:p>
          <a:p>
            <a:pPr lvl="1"/>
            <a:r>
              <a:rPr lang="en-US" sz="1400" dirty="0"/>
              <a:t>IF email exists THEN</a:t>
            </a:r>
          </a:p>
          <a:p>
            <a:pPr lvl="1"/>
            <a:r>
              <a:rPr lang="en-US" sz="1400" dirty="0"/>
              <a:t>    GENERATE resetToken</a:t>
            </a:r>
          </a:p>
          <a:p>
            <a:pPr lvl="1"/>
            <a:r>
              <a:rPr lang="en-US" sz="1400" dirty="0"/>
              <a:t>    SEND resetToken to email</a:t>
            </a:r>
          </a:p>
          <a:p>
            <a:pPr lvl="1"/>
            <a:r>
              <a:rPr lang="en-US" sz="1400" dirty="0"/>
              <a:t>    STORE resetToken</a:t>
            </a:r>
          </a:p>
          <a:p>
            <a:pPr lvl="1"/>
            <a:r>
              <a:rPr lang="en-US" sz="1400" dirty="0"/>
              <a:t>ELSE</a:t>
            </a:r>
          </a:p>
          <a:p>
            <a:pPr lvl="1"/>
            <a:r>
              <a:rPr lang="en-US" sz="1400" dirty="0"/>
              <a:t>    PRINT "Email not registered"</a:t>
            </a:r>
          </a:p>
          <a:p>
            <a:pPr lvl="1"/>
            <a:r>
              <a:rPr lang="en-US" sz="1400" dirty="0"/>
              <a:t>END IF</a:t>
            </a:r>
          </a:p>
          <a:p>
            <a:pPr lvl="1"/>
            <a:r>
              <a:rPr lang="en-US" sz="1400" dirty="0"/>
              <a:t>INPUT token</a:t>
            </a:r>
          </a:p>
          <a:p>
            <a:pPr lvl="1"/>
            <a:r>
              <a:rPr lang="en-US" sz="1400" dirty="0"/>
              <a:t>INPUT newPassword</a:t>
            </a:r>
          </a:p>
          <a:p>
            <a:pPr lvl="1"/>
            <a:r>
              <a:rPr lang="en-US" sz="1400" dirty="0"/>
              <a:t>IF token is valid THEN</a:t>
            </a:r>
          </a:p>
          <a:p>
            <a:pPr lvl="1"/>
            <a:r>
              <a:rPr lang="en-US" sz="1400" dirty="0"/>
              <a:t>    UPDATE password in database</a:t>
            </a:r>
          </a:p>
          <a:p>
            <a:pPr lvl="1"/>
            <a:r>
              <a:rPr lang="en-US" sz="1400" dirty="0"/>
              <a:t>    PRINT "Password reset successful"</a:t>
            </a:r>
          </a:p>
          <a:p>
            <a:pPr lvl="1"/>
            <a:r>
              <a:rPr lang="en-US" sz="1400" dirty="0"/>
              <a:t>ELSE</a:t>
            </a:r>
          </a:p>
          <a:p>
            <a:pPr lvl="1"/>
            <a:r>
              <a:rPr lang="en-US" sz="1400" dirty="0"/>
              <a:t>    PRINT "Invalid or expired token"</a:t>
            </a:r>
          </a:p>
          <a:p>
            <a:pPr lvl="1"/>
            <a:r>
              <a:rPr lang="en-US" sz="1400" dirty="0"/>
              <a:t>END IF</a:t>
            </a:r>
          </a:p>
          <a:p>
            <a:pPr lvl="1"/>
            <a:r>
              <a:rPr lang="en-US" sz="1400" dirty="0"/>
              <a:t>END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C06564DB-5187-D76A-154B-606B2105BDB1}"/>
              </a:ext>
            </a:extLst>
          </p:cNvPr>
          <p:cNvSpPr/>
          <p:nvPr/>
        </p:nvSpPr>
        <p:spPr>
          <a:xfrm>
            <a:off x="457200" y="175260"/>
            <a:ext cx="8229600" cy="548640"/>
          </a:xfrm>
          <a:prstGeom prst="rect">
            <a:avLst/>
          </a:prstGeom>
          <a:noFill/>
          <a:ln/>
        </p:spPr>
        <p:txBody>
          <a:bodyPr wrap="square" rtlCol="0" anchor="ctr"/>
          <a:lstStyle/>
          <a:p>
            <a:pPr marL="0" indent="0">
              <a:buNone/>
            </a:pPr>
            <a:r>
              <a:rPr lang="en-US" sz="2400" b="1" dirty="0">
                <a:solidFill>
                  <a:srgbClr val="028090"/>
                </a:solidFill>
                <a:latin typeface="Arial Black" pitchFamily="34" charset="0"/>
                <a:ea typeface="Arial Black" pitchFamily="34" charset="-122"/>
                <a:cs typeface="Arial Black" pitchFamily="34" charset="-120"/>
              </a:rPr>
              <a:t>Pseudocode: AuthController</a:t>
            </a:r>
            <a:endParaRPr lang="en-US" sz="2400" dirty="0"/>
          </a:p>
        </p:txBody>
      </p:sp>
      <p:sp>
        <p:nvSpPr>
          <p:cNvPr id="3" name="Text 1">
            <a:extLst>
              <a:ext uri="{FF2B5EF4-FFF2-40B4-BE49-F238E27FC236}">
                <a16:creationId xmlns:a16="http://schemas.microsoft.com/office/drawing/2014/main" id="{ADE96ADF-1118-7313-46CD-9CB8E532FABD}"/>
              </a:ext>
            </a:extLst>
          </p:cNvPr>
          <p:cNvSpPr/>
          <p:nvPr/>
        </p:nvSpPr>
        <p:spPr>
          <a:xfrm>
            <a:off x="624840" y="723900"/>
            <a:ext cx="5951220" cy="4114800"/>
          </a:xfrm>
          <a:prstGeom prst="rect">
            <a:avLst/>
          </a:prstGeom>
          <a:solidFill>
            <a:srgbClr val="F5F5F5"/>
          </a:solidFill>
          <a:ln/>
        </p:spPr>
        <p:txBody>
          <a:bodyPr wrap="square" lIns="1905" tIns="1905" rIns="1905" bIns="1905" rtlCol="0" anchor="ctr"/>
          <a:lstStyle/>
          <a:p>
            <a:pPr lvl="1"/>
            <a:r>
              <a:rPr lang="en-US" sz="1400" dirty="0"/>
              <a:t>START AuthController</a:t>
            </a:r>
          </a:p>
          <a:p>
            <a:pPr lvl="1"/>
            <a:endParaRPr lang="en-US" sz="1400" dirty="0"/>
          </a:p>
          <a:p>
            <a:pPr lvl="1"/>
            <a:r>
              <a:rPr lang="en-US" sz="1400" dirty="0"/>
              <a:t>RECEIVE signup request</a:t>
            </a:r>
          </a:p>
          <a:p>
            <a:pPr lvl="1"/>
            <a:r>
              <a:rPr lang="en-US" sz="1400" dirty="0"/>
              <a:t>CALL AuthService.signup(data)</a:t>
            </a:r>
          </a:p>
          <a:p>
            <a:pPr lvl="1"/>
            <a:r>
              <a:rPr lang="en-US" sz="1400" dirty="0"/>
              <a:t>RETURN response</a:t>
            </a:r>
          </a:p>
          <a:p>
            <a:pPr lvl="1"/>
            <a:endParaRPr lang="en-US" sz="1400" dirty="0"/>
          </a:p>
          <a:p>
            <a:pPr lvl="1"/>
            <a:r>
              <a:rPr lang="en-US" sz="1400" dirty="0"/>
              <a:t>RECEIVE login request</a:t>
            </a:r>
          </a:p>
          <a:p>
            <a:pPr lvl="1"/>
            <a:r>
              <a:rPr lang="en-US" sz="1400" dirty="0"/>
              <a:t>CALL AuthService.login(data)</a:t>
            </a:r>
          </a:p>
          <a:p>
            <a:pPr lvl="1"/>
            <a:r>
              <a:rPr lang="en-US" sz="1400" dirty="0"/>
              <a:t>RETURN response</a:t>
            </a:r>
          </a:p>
          <a:p>
            <a:pPr lvl="1"/>
            <a:endParaRPr lang="en-US" sz="1400" dirty="0"/>
          </a:p>
          <a:p>
            <a:pPr lvl="1"/>
            <a:r>
              <a:rPr lang="en-US" sz="1400" dirty="0"/>
              <a:t>RECEIVE reset password request</a:t>
            </a:r>
          </a:p>
          <a:p>
            <a:pPr lvl="1"/>
            <a:r>
              <a:rPr lang="en-US" sz="1400" dirty="0"/>
              <a:t>CALL AuthService.resetPassword(data)</a:t>
            </a:r>
          </a:p>
          <a:p>
            <a:pPr lvl="1"/>
            <a:r>
              <a:rPr lang="en-US" sz="1400" dirty="0"/>
              <a:t>RETURN response</a:t>
            </a:r>
          </a:p>
          <a:p>
            <a:pPr lvl="1"/>
            <a:endParaRPr lang="en-US" sz="1400" dirty="0"/>
          </a:p>
          <a:p>
            <a:pPr lvl="1"/>
            <a:r>
              <a:rPr lang="en-US" sz="1400" dirty="0"/>
              <a:t>RECEIVE logout request</a:t>
            </a:r>
          </a:p>
          <a:p>
            <a:pPr lvl="1"/>
            <a:r>
              <a:rPr lang="en-US" sz="1400" dirty="0"/>
              <a:t>CALL AuthService.logout(user)</a:t>
            </a:r>
          </a:p>
          <a:p>
            <a:pPr lvl="1"/>
            <a:r>
              <a:rPr lang="en-US" sz="1400" dirty="0"/>
              <a:t>RETURN response</a:t>
            </a:r>
          </a:p>
          <a:p>
            <a:pPr lvl="1"/>
            <a:endParaRPr lang="en-US" sz="1400" dirty="0"/>
          </a:p>
          <a:p>
            <a:pPr lvl="1"/>
            <a:r>
              <a:rPr lang="en-US" sz="1400" dirty="0"/>
              <a:t>END AuthController</a:t>
            </a:r>
          </a:p>
        </p:txBody>
      </p:sp>
    </p:spTree>
    <p:extLst>
      <p:ext uri="{BB962C8B-B14F-4D97-AF65-F5344CB8AC3E}">
        <p14:creationId xmlns:p14="http://schemas.microsoft.com/office/powerpoint/2010/main" val="13059304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BDE73113-AD93-BE38-B33D-53969E3B0836}"/>
              </a:ext>
            </a:extLst>
          </p:cNvPr>
          <p:cNvSpPr/>
          <p:nvPr/>
        </p:nvSpPr>
        <p:spPr>
          <a:xfrm>
            <a:off x="457200" y="175260"/>
            <a:ext cx="8229600" cy="548640"/>
          </a:xfrm>
          <a:prstGeom prst="rect">
            <a:avLst/>
          </a:prstGeom>
          <a:noFill/>
          <a:ln/>
        </p:spPr>
        <p:txBody>
          <a:bodyPr wrap="square" rtlCol="0" anchor="ctr"/>
          <a:lstStyle/>
          <a:p>
            <a:pPr marL="0" indent="0">
              <a:buNone/>
            </a:pPr>
            <a:r>
              <a:rPr lang="en-US" sz="2400" b="1" dirty="0">
                <a:solidFill>
                  <a:srgbClr val="028090"/>
                </a:solidFill>
                <a:latin typeface="Arial Black" pitchFamily="34" charset="0"/>
                <a:ea typeface="Arial Black" pitchFamily="34" charset="-122"/>
                <a:cs typeface="Arial Black" pitchFamily="34" charset="-120"/>
              </a:rPr>
              <a:t>Pseudocode: AuthService</a:t>
            </a:r>
            <a:endParaRPr lang="en-US" sz="2400" dirty="0"/>
          </a:p>
        </p:txBody>
      </p:sp>
      <p:sp>
        <p:nvSpPr>
          <p:cNvPr id="4" name="Text 1">
            <a:extLst>
              <a:ext uri="{FF2B5EF4-FFF2-40B4-BE49-F238E27FC236}">
                <a16:creationId xmlns:a16="http://schemas.microsoft.com/office/drawing/2014/main" id="{FA7A9183-297C-98E6-FFB0-D9529CCBC5ED}"/>
              </a:ext>
            </a:extLst>
          </p:cNvPr>
          <p:cNvSpPr/>
          <p:nvPr/>
        </p:nvSpPr>
        <p:spPr>
          <a:xfrm>
            <a:off x="624840" y="723900"/>
            <a:ext cx="5951220" cy="4114800"/>
          </a:xfrm>
          <a:prstGeom prst="rect">
            <a:avLst/>
          </a:prstGeom>
          <a:solidFill>
            <a:srgbClr val="F5F5F5"/>
          </a:solidFill>
          <a:ln/>
        </p:spPr>
        <p:txBody>
          <a:bodyPr wrap="square" lIns="1905" tIns="1905" rIns="1905" bIns="1905" rtlCol="0" anchor="ctr"/>
          <a:lstStyle/>
          <a:p>
            <a:pPr lvl="1"/>
            <a:r>
              <a:rPr lang="en-US" sz="1400" dirty="0"/>
              <a:t>START AuthService</a:t>
            </a:r>
          </a:p>
          <a:p>
            <a:pPr lvl="1"/>
            <a:endParaRPr lang="en-US" sz="1400" dirty="0"/>
          </a:p>
          <a:p>
            <a:pPr lvl="1"/>
            <a:r>
              <a:rPr lang="en-US" sz="1400" dirty="0"/>
              <a:t>FUNCTION signup(data)</a:t>
            </a:r>
          </a:p>
          <a:p>
            <a:pPr lvl="1"/>
            <a:r>
              <a:rPr lang="en-US" sz="1400" dirty="0"/>
              <a:t>    CALL signupProcess(data)</a:t>
            </a:r>
          </a:p>
          <a:p>
            <a:pPr lvl="1"/>
            <a:r>
              <a:rPr lang="en-US" sz="1400" dirty="0"/>
              <a:t>END FUNCTION</a:t>
            </a:r>
          </a:p>
          <a:p>
            <a:pPr lvl="1"/>
            <a:endParaRPr lang="en-US" sz="1400" dirty="0"/>
          </a:p>
          <a:p>
            <a:pPr lvl="1"/>
            <a:r>
              <a:rPr lang="en-US" sz="1400" dirty="0"/>
              <a:t>FUNCTION login(data)</a:t>
            </a:r>
          </a:p>
          <a:p>
            <a:pPr lvl="1"/>
            <a:r>
              <a:rPr lang="en-US" sz="1400" dirty="0"/>
              <a:t>    CALL loginProcess(data)</a:t>
            </a:r>
          </a:p>
          <a:p>
            <a:pPr lvl="1"/>
            <a:r>
              <a:rPr lang="en-US" sz="1400" dirty="0"/>
              <a:t>END FUNCTION</a:t>
            </a:r>
          </a:p>
          <a:p>
            <a:pPr lvl="1"/>
            <a:endParaRPr lang="en-US" sz="1400" dirty="0"/>
          </a:p>
          <a:p>
            <a:pPr lvl="1"/>
            <a:r>
              <a:rPr lang="en-US" sz="1400" dirty="0"/>
              <a:t>FUNCTION resetPassword(data)</a:t>
            </a:r>
          </a:p>
          <a:p>
            <a:pPr lvl="1"/>
            <a:r>
              <a:rPr lang="en-US" sz="1400" dirty="0"/>
              <a:t>    CALL resetPasswordProcess(data)</a:t>
            </a:r>
          </a:p>
          <a:p>
            <a:pPr lvl="1"/>
            <a:r>
              <a:rPr lang="en-US" sz="1400" dirty="0"/>
              <a:t>END FUNCTION</a:t>
            </a:r>
          </a:p>
          <a:p>
            <a:pPr lvl="1"/>
            <a:endParaRPr lang="en-US" sz="1400" dirty="0"/>
          </a:p>
          <a:p>
            <a:pPr lvl="1"/>
            <a:r>
              <a:rPr lang="en-US" sz="1400" dirty="0"/>
              <a:t>FUNCTION logout(user)</a:t>
            </a:r>
          </a:p>
          <a:p>
            <a:pPr lvl="1"/>
            <a:r>
              <a:rPr lang="en-US" sz="1400" dirty="0"/>
              <a:t>    CALL logoutProcess(user)</a:t>
            </a:r>
          </a:p>
          <a:p>
            <a:pPr lvl="1"/>
            <a:r>
              <a:rPr lang="en-US" sz="1400" dirty="0"/>
              <a:t>END FUNCTION</a:t>
            </a:r>
          </a:p>
          <a:p>
            <a:pPr lvl="1"/>
            <a:endParaRPr lang="en-US" sz="1400" dirty="0"/>
          </a:p>
          <a:p>
            <a:pPr lvl="1"/>
            <a:r>
              <a:rPr lang="en-US" sz="1400" dirty="0"/>
              <a:t>END AuthService</a:t>
            </a:r>
          </a:p>
        </p:txBody>
      </p:sp>
    </p:spTree>
    <p:extLst>
      <p:ext uri="{BB962C8B-B14F-4D97-AF65-F5344CB8AC3E}">
        <p14:creationId xmlns:p14="http://schemas.microsoft.com/office/powerpoint/2010/main" val="42816110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C792FE-E84F-E8A6-403C-7B2BBC778510}"/>
              </a:ext>
            </a:extLst>
          </p:cNvPr>
          <p:cNvPicPr>
            <a:picLocks noChangeAspect="1"/>
          </p:cNvPicPr>
          <p:nvPr/>
        </p:nvPicPr>
        <p:blipFill>
          <a:blip r:embed="rId2"/>
          <a:stretch>
            <a:fillRect/>
          </a:stretch>
        </p:blipFill>
        <p:spPr>
          <a:xfrm>
            <a:off x="663885" y="1051560"/>
            <a:ext cx="3961455" cy="3566160"/>
          </a:xfrm>
          <a:prstGeom prst="rect">
            <a:avLst/>
          </a:prstGeom>
        </p:spPr>
      </p:pic>
      <p:pic>
        <p:nvPicPr>
          <p:cNvPr id="5" name="Picture 4">
            <a:extLst>
              <a:ext uri="{FF2B5EF4-FFF2-40B4-BE49-F238E27FC236}">
                <a16:creationId xmlns:a16="http://schemas.microsoft.com/office/drawing/2014/main" id="{628E5BAF-46B6-AB72-FD6F-C7E548F69B2E}"/>
              </a:ext>
            </a:extLst>
          </p:cNvPr>
          <p:cNvPicPr>
            <a:picLocks noChangeAspect="1"/>
          </p:cNvPicPr>
          <p:nvPr/>
        </p:nvPicPr>
        <p:blipFill>
          <a:blip r:embed="rId3"/>
          <a:stretch>
            <a:fillRect/>
          </a:stretch>
        </p:blipFill>
        <p:spPr>
          <a:xfrm>
            <a:off x="4923089" y="716280"/>
            <a:ext cx="3413191" cy="3832860"/>
          </a:xfrm>
          <a:prstGeom prst="rect">
            <a:avLst/>
          </a:prstGeom>
        </p:spPr>
      </p:pic>
      <p:sp>
        <p:nvSpPr>
          <p:cNvPr id="6" name="TextBox 5">
            <a:extLst>
              <a:ext uri="{FF2B5EF4-FFF2-40B4-BE49-F238E27FC236}">
                <a16:creationId xmlns:a16="http://schemas.microsoft.com/office/drawing/2014/main" id="{C960564C-2F2B-53DA-23C8-63D49783C00C}"/>
              </a:ext>
            </a:extLst>
          </p:cNvPr>
          <p:cNvSpPr txBox="1"/>
          <p:nvPr/>
        </p:nvSpPr>
        <p:spPr>
          <a:xfrm>
            <a:off x="571500" y="339328"/>
            <a:ext cx="4572000" cy="584775"/>
          </a:xfrm>
          <a:prstGeom prst="rect">
            <a:avLst/>
          </a:prstGeom>
          <a:noFill/>
        </p:spPr>
        <p:txBody>
          <a:bodyPr wrap="square">
            <a:spAutoFit/>
          </a:bodyPr>
          <a:lstStyle/>
          <a:p>
            <a:r>
              <a:rPr lang="en-US" sz="3200" dirty="0">
                <a:solidFill>
                  <a:schemeClr val="accent5">
                    <a:lumMod val="50000"/>
                  </a:schemeClr>
                </a:solidFill>
              </a:rPr>
              <a:t>Outputs:</a:t>
            </a:r>
          </a:p>
        </p:txBody>
      </p:sp>
    </p:spTree>
    <p:extLst>
      <p:ext uri="{BB962C8B-B14F-4D97-AF65-F5344CB8AC3E}">
        <p14:creationId xmlns:p14="http://schemas.microsoft.com/office/powerpoint/2010/main" val="1468968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5CD0BAF-ABA8-0131-672E-F20266358743}"/>
              </a:ext>
            </a:extLst>
          </p:cNvPr>
          <p:cNvSpPr txBox="1"/>
          <p:nvPr/>
        </p:nvSpPr>
        <p:spPr>
          <a:xfrm>
            <a:off x="464820" y="360164"/>
            <a:ext cx="4572000" cy="584775"/>
          </a:xfrm>
          <a:prstGeom prst="rect">
            <a:avLst/>
          </a:prstGeom>
          <a:noFill/>
        </p:spPr>
        <p:txBody>
          <a:bodyPr wrap="square">
            <a:spAutoFit/>
          </a:bodyPr>
          <a:lstStyle/>
          <a:p>
            <a:r>
              <a:rPr lang="en-US" sz="3200" dirty="0">
                <a:solidFill>
                  <a:schemeClr val="accent5">
                    <a:lumMod val="50000"/>
                  </a:schemeClr>
                </a:solidFill>
              </a:rPr>
              <a:t>Outputs:</a:t>
            </a:r>
          </a:p>
        </p:txBody>
      </p:sp>
      <p:pic>
        <p:nvPicPr>
          <p:cNvPr id="10" name="Picture 9">
            <a:extLst>
              <a:ext uri="{FF2B5EF4-FFF2-40B4-BE49-F238E27FC236}">
                <a16:creationId xmlns:a16="http://schemas.microsoft.com/office/drawing/2014/main" id="{116BE9ED-3B07-62EA-55F4-38323BA506E4}"/>
              </a:ext>
            </a:extLst>
          </p:cNvPr>
          <p:cNvPicPr>
            <a:picLocks noChangeAspect="1"/>
          </p:cNvPicPr>
          <p:nvPr/>
        </p:nvPicPr>
        <p:blipFill>
          <a:blip r:embed="rId2"/>
          <a:stretch>
            <a:fillRect/>
          </a:stretch>
        </p:blipFill>
        <p:spPr>
          <a:xfrm>
            <a:off x="1402080" y="944939"/>
            <a:ext cx="6766560" cy="3774669"/>
          </a:xfrm>
          <a:prstGeom prst="rect">
            <a:avLst/>
          </a:prstGeom>
        </p:spPr>
      </p:pic>
    </p:spTree>
    <p:extLst>
      <p:ext uri="{BB962C8B-B14F-4D97-AF65-F5344CB8AC3E}">
        <p14:creationId xmlns:p14="http://schemas.microsoft.com/office/powerpoint/2010/main" val="14809282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reen Recording 2026-02-09 200840">
            <a:hlinkClick r:id="" action="ppaction://media"/>
            <a:extLst>
              <a:ext uri="{FF2B5EF4-FFF2-40B4-BE49-F238E27FC236}">
                <a16:creationId xmlns:a16="http://schemas.microsoft.com/office/drawing/2014/main" id="{5B457DA6-F044-A427-3415-1437A9D2017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35380" y="691833"/>
            <a:ext cx="6728460" cy="4079875"/>
          </a:xfrm>
          <a:prstGeom prst="rect">
            <a:avLst/>
          </a:prstGeom>
        </p:spPr>
      </p:pic>
      <p:sp>
        <p:nvSpPr>
          <p:cNvPr id="3" name="Text 0">
            <a:extLst>
              <a:ext uri="{FF2B5EF4-FFF2-40B4-BE49-F238E27FC236}">
                <a16:creationId xmlns:a16="http://schemas.microsoft.com/office/drawing/2014/main" id="{00C844DE-2F64-1C18-5451-A208BF9353BB}"/>
              </a:ext>
            </a:extLst>
          </p:cNvPr>
          <p:cNvSpPr/>
          <p:nvPr/>
        </p:nvSpPr>
        <p:spPr>
          <a:xfrm>
            <a:off x="1059180" y="97472"/>
            <a:ext cx="8229600" cy="548640"/>
          </a:xfrm>
          <a:prstGeom prst="rect">
            <a:avLst/>
          </a:prstGeom>
          <a:noFill/>
          <a:ln/>
        </p:spPr>
        <p:txBody>
          <a:bodyPr wrap="square" rtlCol="0" anchor="ctr"/>
          <a:lstStyle/>
          <a:p>
            <a:r>
              <a:rPr lang="en-US" sz="2400" dirty="0">
                <a:solidFill>
                  <a:schemeClr val="accent5">
                    <a:lumMod val="50000"/>
                  </a:schemeClr>
                </a:solidFill>
                <a:latin typeface="Times New Roman" panose="02020603050405020304" pitchFamily="18" charset="0"/>
                <a:cs typeface="Times New Roman" panose="02020603050405020304" pitchFamily="18" charset="0"/>
              </a:rPr>
              <a:t>Demo Video:</a:t>
            </a:r>
          </a:p>
        </p:txBody>
      </p:sp>
    </p:spTree>
    <p:extLst>
      <p:ext uri="{BB962C8B-B14F-4D97-AF65-F5344CB8AC3E}">
        <p14:creationId xmlns:p14="http://schemas.microsoft.com/office/powerpoint/2010/main" val="3858527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3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a:extLst>
              <a:ext uri="{FF2B5EF4-FFF2-40B4-BE49-F238E27FC236}">
                <a16:creationId xmlns:a16="http://schemas.microsoft.com/office/drawing/2014/main" id="{6159D1E1-A2A9-D08D-963B-89A006032DEE}"/>
              </a:ext>
            </a:extLst>
          </p:cNvPr>
          <p:cNvSpPr/>
          <p:nvPr/>
        </p:nvSpPr>
        <p:spPr>
          <a:xfrm>
            <a:off x="1112520" y="1447800"/>
            <a:ext cx="6880860" cy="2415540"/>
          </a:xfrm>
          <a:prstGeom prst="rect">
            <a:avLst/>
          </a:prstGeom>
          <a:solidFill>
            <a:srgbClr val="F5F5F5"/>
          </a:solidFill>
          <a:ln w="38100">
            <a:solidFill>
              <a:srgbClr val="00A896"/>
            </a:solidFill>
            <a:prstDash val="solid"/>
          </a:ln>
        </p:spPr>
        <p:txBody>
          <a:bodyPr/>
          <a:lstStyle/>
          <a:p>
            <a:pPr>
              <a:lnSpc>
                <a:spcPct val="150000"/>
              </a:lnSpc>
            </a:pPr>
            <a:r>
              <a:rPr lang="en-US" dirty="0"/>
              <a:t>The Authentication and Authorization module keeps the Smart Inventory Management System secure. It makes sure only real users can log in and access the system based on their roles. This module also helps users reset passwords and log out safely. Overall, it protects the system from unauthorized access and keeps data safe.</a:t>
            </a:r>
            <a:endParaRPr lang="en-US" dirty="0">
              <a:latin typeface="Times New Roman" panose="02020603050405020304" pitchFamily="18" charset="0"/>
              <a:cs typeface="Times New Roman" panose="02020603050405020304" pitchFamily="18" charset="0"/>
            </a:endParaRPr>
          </a:p>
        </p:txBody>
      </p:sp>
      <p:sp>
        <p:nvSpPr>
          <p:cNvPr id="3" name="Text 0">
            <a:extLst>
              <a:ext uri="{FF2B5EF4-FFF2-40B4-BE49-F238E27FC236}">
                <a16:creationId xmlns:a16="http://schemas.microsoft.com/office/drawing/2014/main" id="{AEC150E8-54C9-A981-CF6F-2890EA845CAE}"/>
              </a:ext>
            </a:extLst>
          </p:cNvPr>
          <p:cNvSpPr/>
          <p:nvPr/>
        </p:nvSpPr>
        <p:spPr>
          <a:xfrm>
            <a:off x="990600" y="562292"/>
            <a:ext cx="8229600" cy="548640"/>
          </a:xfrm>
          <a:prstGeom prst="rect">
            <a:avLst/>
          </a:prstGeom>
          <a:noFill/>
          <a:ln/>
        </p:spPr>
        <p:txBody>
          <a:bodyPr wrap="square" rtlCol="0" anchor="ctr"/>
          <a:lstStyle/>
          <a:p>
            <a:r>
              <a:rPr lang="en-US" sz="2400" dirty="0">
                <a:solidFill>
                  <a:schemeClr val="accent5">
                    <a:lumMod val="50000"/>
                  </a:schemeClr>
                </a:solidFill>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3137284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84476075-CBEC-A3F0-3F50-D6F6A492CE5E}"/>
              </a:ext>
            </a:extLst>
          </p:cNvPr>
          <p:cNvSpPr/>
          <p:nvPr/>
        </p:nvSpPr>
        <p:spPr>
          <a:xfrm>
            <a:off x="624840" y="1278572"/>
            <a:ext cx="8229600" cy="1449388"/>
          </a:xfrm>
          <a:prstGeom prst="rect">
            <a:avLst/>
          </a:prstGeom>
          <a:noFill/>
          <a:ln/>
        </p:spPr>
        <p:txBody>
          <a:bodyPr wrap="square" rtlCol="0" anchor="ctr"/>
          <a:lstStyle/>
          <a:p>
            <a:r>
              <a:rPr lang="en-US" sz="2400" dirty="0">
                <a:solidFill>
                  <a:schemeClr val="accent5">
                    <a:lumMod val="50000"/>
                  </a:schemeClr>
                </a:solidFill>
                <a:latin typeface="Times New Roman" panose="02020603050405020304" pitchFamily="18" charset="0"/>
                <a:cs typeface="Times New Roman" panose="02020603050405020304" pitchFamily="18" charset="0"/>
              </a:rPr>
              <a:t>References:</a:t>
            </a:r>
          </a:p>
          <a:p>
            <a:endParaRPr lang="en-US" sz="2400" dirty="0">
              <a:solidFill>
                <a:schemeClr val="accent5">
                  <a:lumMod val="50000"/>
                </a:schemeClr>
              </a:solidFill>
              <a:latin typeface="Times New Roman" panose="02020603050405020304" pitchFamily="18" charset="0"/>
              <a:cs typeface="Times New Roman" panose="02020603050405020304" pitchFamily="18" charset="0"/>
            </a:endParaRPr>
          </a:p>
          <a:p>
            <a:r>
              <a:rPr lang="en-IN" sz="1600" b="1" dirty="0"/>
              <a:t>Spring Boot Official Documentation</a:t>
            </a:r>
            <a:r>
              <a:rPr lang="en-IN" sz="1600" dirty="0"/>
              <a:t> — </a:t>
            </a:r>
            <a:r>
              <a:rPr lang="en-IN" sz="1600" dirty="0">
                <a:hlinkClick r:id="rId2"/>
              </a:rPr>
              <a:t>https://spring.io/projects/spring-boot</a:t>
            </a:r>
            <a:endParaRPr lang="en-IN" sz="1600" dirty="0"/>
          </a:p>
          <a:p>
            <a:r>
              <a:rPr lang="en-IN" sz="1600" b="1" dirty="0"/>
              <a:t>MySQL Official Documentation</a:t>
            </a:r>
            <a:r>
              <a:rPr lang="en-IN" sz="1600" dirty="0"/>
              <a:t> — </a:t>
            </a:r>
            <a:r>
              <a:rPr lang="en-IN" sz="1600" dirty="0">
                <a:hlinkClick r:id="rId3"/>
              </a:rPr>
              <a:t>https://dev.mysql.com/doc/</a:t>
            </a:r>
            <a:endParaRPr lang="en-IN" sz="1600" dirty="0"/>
          </a:p>
          <a:p>
            <a:r>
              <a:rPr lang="en-IN" sz="1600" b="1" dirty="0"/>
              <a:t>MDN Web Docs: HTML, CSS, JavaScript</a:t>
            </a:r>
            <a:r>
              <a:rPr lang="en-IN" sz="1600" dirty="0"/>
              <a:t> – </a:t>
            </a:r>
            <a:r>
              <a:rPr lang="en-IN" sz="1600" dirty="0">
                <a:hlinkClick r:id="rId4"/>
              </a:rPr>
              <a:t>https://developer.mozilla.org/</a:t>
            </a:r>
            <a:endParaRPr lang="en-US" sz="1600" dirty="0">
              <a:solidFill>
                <a:schemeClr val="accent5">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9295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71500" y="449580"/>
            <a:ext cx="8229600" cy="640080"/>
          </a:xfrm>
          <a:prstGeom prst="rect">
            <a:avLst/>
          </a:prstGeom>
          <a:noFill/>
          <a:ln/>
        </p:spPr>
        <p:txBody>
          <a:bodyPr wrap="square" rtlCol="0" anchor="ctr"/>
          <a:lstStyle/>
          <a:p>
            <a:pPr marL="0" indent="0">
              <a:buNone/>
            </a:pPr>
            <a:r>
              <a:rPr lang="en-US" sz="4000" b="1" dirty="0">
                <a:solidFill>
                  <a:srgbClr val="028090"/>
                </a:solidFill>
                <a:latin typeface="Arial Black" pitchFamily="34" charset="0"/>
                <a:ea typeface="Arial Black" pitchFamily="34" charset="-122"/>
                <a:cs typeface="Arial Black" pitchFamily="34" charset="-120"/>
              </a:rPr>
              <a:t>Problem Statement</a:t>
            </a:r>
            <a:endParaRPr lang="en-US" sz="4000" dirty="0"/>
          </a:p>
        </p:txBody>
      </p:sp>
      <p:sp>
        <p:nvSpPr>
          <p:cNvPr id="3" name="Shape 1"/>
          <p:cNvSpPr/>
          <p:nvPr/>
        </p:nvSpPr>
        <p:spPr>
          <a:xfrm>
            <a:off x="624840" y="1432560"/>
            <a:ext cx="7680960" cy="2804160"/>
          </a:xfrm>
          <a:prstGeom prst="rect">
            <a:avLst/>
          </a:prstGeom>
          <a:solidFill>
            <a:srgbClr val="F5F5F5"/>
          </a:solidFill>
          <a:ln w="38100">
            <a:solidFill>
              <a:srgbClr val="00A896"/>
            </a:solidFill>
            <a:prstDash val="solid"/>
          </a:ln>
        </p:spPr>
        <p:txBody>
          <a:bodyPr/>
          <a:lstStyle/>
          <a:p>
            <a:pPr>
              <a:lnSpc>
                <a:spcPct val="150000"/>
              </a:lnSpc>
            </a:pPr>
            <a:r>
              <a:rPr lang="en-US" dirty="0">
                <a:latin typeface="Times New Roman" panose="02020603050405020304" pitchFamily="18" charset="0"/>
                <a:cs typeface="Times New Roman" panose="02020603050405020304" pitchFamily="18" charset="0"/>
              </a:rPr>
              <a:t>Many organizations face difficulties in managing inventory due to manual and outdated tracking methods. These practices result in inaccurate stock records, delayed updates, frequent stock shortages or excess inventory, human errors in data entry, lack of real-time visibility, poor security, and slow reporting. As a result, inventory control becomes inefficient and decision-making is often delayed or incorrect.</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457200" y="160020"/>
            <a:ext cx="8229600" cy="640080"/>
          </a:xfrm>
          <a:prstGeom prst="rect">
            <a:avLst/>
          </a:prstGeom>
          <a:noFill/>
          <a:ln/>
        </p:spPr>
        <p:txBody>
          <a:bodyPr wrap="square" rtlCol="0" anchor="ctr"/>
          <a:lstStyle/>
          <a:p>
            <a:pPr marL="0" indent="0">
              <a:buNone/>
            </a:pPr>
            <a:r>
              <a:rPr lang="en-US" sz="4000" b="1" dirty="0">
                <a:solidFill>
                  <a:srgbClr val="028090"/>
                </a:solidFill>
                <a:latin typeface="Arial Black" pitchFamily="34" charset="0"/>
                <a:ea typeface="Arial Black" pitchFamily="34" charset="-122"/>
                <a:cs typeface="Arial Black" pitchFamily="34" charset="-120"/>
              </a:rPr>
              <a:t>Existing Problems</a:t>
            </a:r>
            <a:endParaRPr lang="en-US" sz="4000" dirty="0"/>
          </a:p>
        </p:txBody>
      </p:sp>
      <p:sp>
        <p:nvSpPr>
          <p:cNvPr id="3" name="Shape 1"/>
          <p:cNvSpPr/>
          <p:nvPr/>
        </p:nvSpPr>
        <p:spPr>
          <a:xfrm>
            <a:off x="731520" y="1009650"/>
            <a:ext cx="3657600" cy="1828800"/>
          </a:xfrm>
          <a:prstGeom prst="rect">
            <a:avLst/>
          </a:prstGeom>
          <a:solidFill>
            <a:srgbClr val="F5F5F5"/>
          </a:solidFill>
          <a:ln w="25400">
            <a:solidFill>
              <a:srgbClr val="00A896"/>
            </a:solidFill>
            <a:prstDash val="solid"/>
          </a:ln>
        </p:spPr>
        <p:txBody>
          <a:bodyPr/>
          <a:lstStyle/>
          <a:p>
            <a:endParaRPr lang="en-IN"/>
          </a:p>
        </p:txBody>
      </p:sp>
      <p:sp>
        <p:nvSpPr>
          <p:cNvPr id="4" name="Text 2"/>
          <p:cNvSpPr/>
          <p:nvPr/>
        </p:nvSpPr>
        <p:spPr>
          <a:xfrm>
            <a:off x="914400" y="1131570"/>
            <a:ext cx="3291840" cy="365760"/>
          </a:xfrm>
          <a:prstGeom prst="rect">
            <a:avLst/>
          </a:prstGeom>
          <a:noFill/>
          <a:ln/>
        </p:spPr>
        <p:txBody>
          <a:bodyPr wrap="square" rtlCol="0" anchor="ctr"/>
          <a:lstStyle/>
          <a:p>
            <a:r>
              <a:rPr lang="en-IN" sz="2000" dirty="0">
                <a:solidFill>
                  <a:schemeClr val="accent5">
                    <a:lumMod val="50000"/>
                  </a:schemeClr>
                </a:solidFill>
              </a:rPr>
              <a:t>Manual Inventory Tracking</a:t>
            </a:r>
            <a:endParaRPr lang="en-US" sz="2000" dirty="0">
              <a:solidFill>
                <a:schemeClr val="accent5">
                  <a:lumMod val="50000"/>
                </a:schemeClr>
              </a:solidFill>
            </a:endParaRPr>
          </a:p>
        </p:txBody>
      </p:sp>
      <p:sp>
        <p:nvSpPr>
          <p:cNvPr id="9" name="Shape 7"/>
          <p:cNvSpPr/>
          <p:nvPr/>
        </p:nvSpPr>
        <p:spPr>
          <a:xfrm>
            <a:off x="4754882" y="1005840"/>
            <a:ext cx="3657600" cy="1828800"/>
          </a:xfrm>
          <a:prstGeom prst="rect">
            <a:avLst/>
          </a:prstGeom>
          <a:solidFill>
            <a:srgbClr val="F5F5F5"/>
          </a:solidFill>
          <a:ln w="25400">
            <a:solidFill>
              <a:srgbClr val="00A896"/>
            </a:solidFill>
            <a:prstDash val="solid"/>
          </a:ln>
        </p:spPr>
        <p:txBody>
          <a:bodyPr/>
          <a:lstStyle/>
          <a:p>
            <a:endParaRPr lang="en-IN"/>
          </a:p>
        </p:txBody>
      </p:sp>
      <p:sp>
        <p:nvSpPr>
          <p:cNvPr id="10" name="Text 8"/>
          <p:cNvSpPr/>
          <p:nvPr/>
        </p:nvSpPr>
        <p:spPr>
          <a:xfrm>
            <a:off x="4846320" y="1074420"/>
            <a:ext cx="3291840" cy="365760"/>
          </a:xfrm>
          <a:prstGeom prst="rect">
            <a:avLst/>
          </a:prstGeom>
          <a:noFill/>
          <a:ln/>
        </p:spPr>
        <p:txBody>
          <a:bodyPr wrap="square" rtlCol="0" anchor="ctr"/>
          <a:lstStyle/>
          <a:p>
            <a:r>
              <a:rPr lang="en-IN" sz="2000" dirty="0">
                <a:solidFill>
                  <a:schemeClr val="accent5">
                    <a:lumMod val="50000"/>
                  </a:schemeClr>
                </a:solidFill>
                <a:latin typeface="Times New Roman" panose="02020603050405020304" pitchFamily="18" charset="0"/>
                <a:cs typeface="Times New Roman" panose="02020603050405020304" pitchFamily="18" charset="0"/>
              </a:rPr>
              <a:t>Frequent Stock Issues</a:t>
            </a:r>
            <a:endParaRPr lang="en-US" sz="2000" dirty="0">
              <a:solidFill>
                <a:schemeClr val="accent5">
                  <a:lumMod val="50000"/>
                </a:schemeClr>
              </a:solidFill>
              <a:latin typeface="Times New Roman" panose="02020603050405020304" pitchFamily="18" charset="0"/>
              <a:cs typeface="Times New Roman" panose="02020603050405020304" pitchFamily="18" charset="0"/>
            </a:endParaRPr>
          </a:p>
        </p:txBody>
      </p:sp>
      <p:sp>
        <p:nvSpPr>
          <p:cNvPr id="15" name="Shape 13"/>
          <p:cNvSpPr/>
          <p:nvPr/>
        </p:nvSpPr>
        <p:spPr>
          <a:xfrm>
            <a:off x="731518" y="3154680"/>
            <a:ext cx="3657600" cy="1714500"/>
          </a:xfrm>
          <a:prstGeom prst="rect">
            <a:avLst/>
          </a:prstGeom>
          <a:solidFill>
            <a:srgbClr val="F5F5F5"/>
          </a:solidFill>
          <a:ln w="25400">
            <a:solidFill>
              <a:srgbClr val="00A896"/>
            </a:solidFill>
            <a:prstDash val="solid"/>
          </a:ln>
        </p:spPr>
        <p:txBody>
          <a:bodyPr/>
          <a:lstStyle/>
          <a:p>
            <a:endParaRPr lang="en-IN"/>
          </a:p>
        </p:txBody>
      </p:sp>
      <p:sp>
        <p:nvSpPr>
          <p:cNvPr id="16" name="Text 14"/>
          <p:cNvSpPr/>
          <p:nvPr/>
        </p:nvSpPr>
        <p:spPr>
          <a:xfrm>
            <a:off x="868680" y="3291840"/>
            <a:ext cx="3520440" cy="365760"/>
          </a:xfrm>
          <a:prstGeom prst="rect">
            <a:avLst/>
          </a:prstGeom>
          <a:noFill/>
          <a:ln/>
        </p:spPr>
        <p:txBody>
          <a:bodyPr wrap="square" rtlCol="0" anchor="ctr"/>
          <a:lstStyle/>
          <a:p>
            <a:r>
              <a:rPr lang="en-US" sz="2000" dirty="0">
                <a:solidFill>
                  <a:schemeClr val="accent5">
                    <a:lumMod val="50000"/>
                  </a:schemeClr>
                </a:solidFill>
                <a:latin typeface="Times New Roman" panose="02020603050405020304" pitchFamily="18" charset="0"/>
                <a:cs typeface="Times New Roman" panose="02020603050405020304" pitchFamily="18" charset="0"/>
              </a:rPr>
              <a:t>Limited Security and Access Control</a:t>
            </a:r>
          </a:p>
        </p:txBody>
      </p:sp>
      <p:sp>
        <p:nvSpPr>
          <p:cNvPr id="20" name="Text 18"/>
          <p:cNvSpPr/>
          <p:nvPr/>
        </p:nvSpPr>
        <p:spPr>
          <a:xfrm>
            <a:off x="1005840" y="5212080"/>
            <a:ext cx="3108960" cy="274320"/>
          </a:xfrm>
          <a:prstGeom prst="rect">
            <a:avLst/>
          </a:prstGeom>
          <a:noFill/>
          <a:ln/>
        </p:spPr>
        <p:txBody>
          <a:bodyPr wrap="square" rtlCol="0" anchor="ctr"/>
          <a:lstStyle/>
          <a:p>
            <a:pPr marL="0" indent="0">
              <a:buNone/>
            </a:pPr>
            <a:r>
              <a:rPr lang="en-US" sz="1400" dirty="0">
                <a:solidFill>
                  <a:srgbClr val="2F3C7E"/>
                </a:solidFill>
                <a:latin typeface="Calibri" pitchFamily="34" charset="0"/>
                <a:ea typeface="Calibri" pitchFamily="34" charset="-122"/>
                <a:cs typeface="Calibri" pitchFamily="34" charset="-120"/>
              </a:rPr>
              <a:t>• No validation feedback</a:t>
            </a:r>
            <a:endParaRPr lang="en-US" sz="1400" dirty="0"/>
          </a:p>
        </p:txBody>
      </p:sp>
      <p:sp>
        <p:nvSpPr>
          <p:cNvPr id="21" name="Shape 19"/>
          <p:cNvSpPr/>
          <p:nvPr/>
        </p:nvSpPr>
        <p:spPr>
          <a:xfrm>
            <a:off x="4754882" y="3112770"/>
            <a:ext cx="3657600" cy="1733550"/>
          </a:xfrm>
          <a:prstGeom prst="rect">
            <a:avLst/>
          </a:prstGeom>
          <a:solidFill>
            <a:srgbClr val="F5F5F5"/>
          </a:solidFill>
          <a:ln w="25400">
            <a:solidFill>
              <a:srgbClr val="00A896"/>
            </a:solidFill>
            <a:prstDash val="solid"/>
          </a:ln>
        </p:spPr>
        <p:txBody>
          <a:bodyPr/>
          <a:lstStyle/>
          <a:p>
            <a:endParaRPr lang="en-IN"/>
          </a:p>
        </p:txBody>
      </p:sp>
      <p:sp>
        <p:nvSpPr>
          <p:cNvPr id="22" name="Text 20"/>
          <p:cNvSpPr/>
          <p:nvPr/>
        </p:nvSpPr>
        <p:spPr>
          <a:xfrm>
            <a:off x="4846320" y="3288030"/>
            <a:ext cx="3291840" cy="365760"/>
          </a:xfrm>
          <a:prstGeom prst="rect">
            <a:avLst/>
          </a:prstGeom>
          <a:noFill/>
          <a:ln/>
        </p:spPr>
        <p:txBody>
          <a:bodyPr wrap="square" rtlCol="0" anchor="ctr"/>
          <a:lstStyle/>
          <a:p>
            <a:r>
              <a:rPr lang="en-IN" sz="2000" dirty="0">
                <a:solidFill>
                  <a:schemeClr val="accent5">
                    <a:lumMod val="50000"/>
                  </a:schemeClr>
                </a:solidFill>
              </a:rPr>
              <a:t>Human Errors</a:t>
            </a:r>
            <a:endParaRPr lang="en-US" sz="2000" dirty="0">
              <a:solidFill>
                <a:schemeClr val="accent5">
                  <a:lumMod val="50000"/>
                </a:schemeClr>
              </a:solidFill>
            </a:endParaRPr>
          </a:p>
        </p:txBody>
      </p:sp>
      <p:sp>
        <p:nvSpPr>
          <p:cNvPr id="26" name="Text 24"/>
          <p:cNvSpPr/>
          <p:nvPr/>
        </p:nvSpPr>
        <p:spPr>
          <a:xfrm>
            <a:off x="5029200" y="5212080"/>
            <a:ext cx="3108960" cy="274320"/>
          </a:xfrm>
          <a:prstGeom prst="rect">
            <a:avLst/>
          </a:prstGeom>
          <a:noFill/>
          <a:ln/>
        </p:spPr>
        <p:txBody>
          <a:bodyPr wrap="square" rtlCol="0" anchor="ctr"/>
          <a:lstStyle/>
          <a:p>
            <a:pPr marL="0" indent="0">
              <a:buNone/>
            </a:pPr>
            <a:r>
              <a:rPr lang="en-US" sz="1400" dirty="0">
                <a:solidFill>
                  <a:srgbClr val="2F3C7E"/>
                </a:solidFill>
                <a:latin typeface="Calibri" pitchFamily="34" charset="0"/>
                <a:ea typeface="Calibri" pitchFamily="34" charset="-122"/>
                <a:cs typeface="Calibri" pitchFamily="34" charset="-120"/>
              </a:rPr>
              <a:t>• Manual user administration</a:t>
            </a:r>
            <a:endParaRPr lang="en-US" sz="1400" dirty="0"/>
          </a:p>
        </p:txBody>
      </p:sp>
      <p:sp>
        <p:nvSpPr>
          <p:cNvPr id="28" name="TextBox 27">
            <a:extLst>
              <a:ext uri="{FF2B5EF4-FFF2-40B4-BE49-F238E27FC236}">
                <a16:creationId xmlns:a16="http://schemas.microsoft.com/office/drawing/2014/main" id="{83D83FF9-67C2-4CD4-90E3-AD9A141D1232}"/>
              </a:ext>
            </a:extLst>
          </p:cNvPr>
          <p:cNvSpPr txBox="1"/>
          <p:nvPr/>
        </p:nvSpPr>
        <p:spPr>
          <a:xfrm>
            <a:off x="914400" y="1555492"/>
            <a:ext cx="3040380" cy="1077218"/>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Inventory records are maintained using paper or basic spreadsheets, making the process time-consuming and inefficient.</a:t>
            </a:r>
            <a:endParaRPr lang="en-IN" sz="1600" dirty="0">
              <a:latin typeface="Times New Roman" panose="02020603050405020304" pitchFamily="18" charset="0"/>
              <a:cs typeface="Times New Roman" panose="02020603050405020304" pitchFamily="18" charset="0"/>
            </a:endParaRPr>
          </a:p>
        </p:txBody>
      </p:sp>
      <p:sp>
        <p:nvSpPr>
          <p:cNvPr id="30" name="TextBox 29">
            <a:extLst>
              <a:ext uri="{FF2B5EF4-FFF2-40B4-BE49-F238E27FC236}">
                <a16:creationId xmlns:a16="http://schemas.microsoft.com/office/drawing/2014/main" id="{752D0009-A45E-8A52-642B-940F2B7D35B0}"/>
              </a:ext>
            </a:extLst>
          </p:cNvPr>
          <p:cNvSpPr txBox="1"/>
          <p:nvPr/>
        </p:nvSpPr>
        <p:spPr>
          <a:xfrm>
            <a:off x="4808220" y="1555492"/>
            <a:ext cx="3512820" cy="830997"/>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Poor tracking results in overstocking or stock shortages, affecting daily operations.</a:t>
            </a:r>
            <a:endParaRPr lang="en-IN" sz="1600" dirty="0">
              <a:latin typeface="Times New Roman" panose="02020603050405020304" pitchFamily="18" charset="0"/>
              <a:cs typeface="Times New Roman" panose="02020603050405020304" pitchFamily="18" charset="0"/>
            </a:endParaRPr>
          </a:p>
        </p:txBody>
      </p:sp>
      <p:sp>
        <p:nvSpPr>
          <p:cNvPr id="32" name="TextBox 31">
            <a:extLst>
              <a:ext uri="{FF2B5EF4-FFF2-40B4-BE49-F238E27FC236}">
                <a16:creationId xmlns:a16="http://schemas.microsoft.com/office/drawing/2014/main" id="{E9A506F8-1261-1BF6-1F03-E313C775A47B}"/>
              </a:ext>
            </a:extLst>
          </p:cNvPr>
          <p:cNvSpPr txBox="1"/>
          <p:nvPr/>
        </p:nvSpPr>
        <p:spPr>
          <a:xfrm>
            <a:off x="845820" y="3844975"/>
            <a:ext cx="3360420" cy="830997"/>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There is no proper role-based access, increasing the risk of data misuse or loss.</a:t>
            </a:r>
            <a:endParaRPr lang="en-IN" sz="1600" dirty="0">
              <a:latin typeface="Times New Roman" panose="02020603050405020304" pitchFamily="18" charset="0"/>
              <a:cs typeface="Times New Roman" panose="02020603050405020304" pitchFamily="18" charset="0"/>
            </a:endParaRPr>
          </a:p>
        </p:txBody>
      </p:sp>
      <p:sp>
        <p:nvSpPr>
          <p:cNvPr id="34" name="TextBox 33">
            <a:extLst>
              <a:ext uri="{FF2B5EF4-FFF2-40B4-BE49-F238E27FC236}">
                <a16:creationId xmlns:a16="http://schemas.microsoft.com/office/drawing/2014/main" id="{3244C24C-F6D3-0E41-0409-0B06A1C5DC17}"/>
              </a:ext>
            </a:extLst>
          </p:cNvPr>
          <p:cNvSpPr txBox="1"/>
          <p:nvPr/>
        </p:nvSpPr>
        <p:spPr>
          <a:xfrm>
            <a:off x="4846320" y="3657600"/>
            <a:ext cx="2979418" cy="830997"/>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Manual data entry increases the chances of mistakes and inconsistencies in records.</a:t>
            </a:r>
            <a:endParaRPr lang="en-IN"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sp>
        <p:nvSpPr>
          <p:cNvPr id="29" name="TextBox 28">
            <a:extLst>
              <a:ext uri="{FF2B5EF4-FFF2-40B4-BE49-F238E27FC236}">
                <a16:creationId xmlns:a16="http://schemas.microsoft.com/office/drawing/2014/main" id="{9A1AE21B-AA0A-D9CA-F351-63EAA4717C02}"/>
              </a:ext>
            </a:extLst>
          </p:cNvPr>
          <p:cNvSpPr txBox="1"/>
          <p:nvPr/>
        </p:nvSpPr>
        <p:spPr>
          <a:xfrm>
            <a:off x="510540" y="238244"/>
            <a:ext cx="4572000" cy="646331"/>
          </a:xfrm>
          <a:prstGeom prst="rect">
            <a:avLst/>
          </a:prstGeom>
          <a:noFill/>
        </p:spPr>
        <p:txBody>
          <a:bodyPr wrap="square">
            <a:spAutoFit/>
          </a:bodyPr>
          <a:lstStyle/>
          <a:p>
            <a:pPr marL="0" indent="0">
              <a:buNone/>
            </a:pPr>
            <a:r>
              <a:rPr lang="en-US" sz="3600" b="1" dirty="0">
                <a:solidFill>
                  <a:srgbClr val="028090"/>
                </a:solidFill>
                <a:latin typeface="Arial Black" pitchFamily="34" charset="0"/>
                <a:ea typeface="Arial Black" pitchFamily="34" charset="-122"/>
                <a:cs typeface="Arial Black" pitchFamily="34" charset="-120"/>
              </a:rPr>
              <a:t>Proposed System</a:t>
            </a:r>
            <a:endParaRPr lang="en-US" sz="3600" dirty="0"/>
          </a:p>
        </p:txBody>
      </p:sp>
      <p:sp>
        <p:nvSpPr>
          <p:cNvPr id="30" name="Shape 1">
            <a:extLst>
              <a:ext uri="{FF2B5EF4-FFF2-40B4-BE49-F238E27FC236}">
                <a16:creationId xmlns:a16="http://schemas.microsoft.com/office/drawing/2014/main" id="{272106C2-C6A3-9126-9F40-905CDB83B897}"/>
              </a:ext>
            </a:extLst>
          </p:cNvPr>
          <p:cNvSpPr/>
          <p:nvPr/>
        </p:nvSpPr>
        <p:spPr>
          <a:xfrm>
            <a:off x="624840" y="998220"/>
            <a:ext cx="7680960" cy="3764280"/>
          </a:xfrm>
          <a:prstGeom prst="rect">
            <a:avLst/>
          </a:prstGeom>
          <a:solidFill>
            <a:srgbClr val="F5F5F5"/>
          </a:solidFill>
          <a:ln w="38100">
            <a:solidFill>
              <a:srgbClr val="00A896"/>
            </a:solidFill>
            <a:prstDash val="solid"/>
          </a:ln>
        </p:spPr>
        <p:txBody>
          <a:bodyPr/>
          <a:lstStyle/>
          <a:p>
            <a:pPr>
              <a:lnSpc>
                <a:spcPct val="150000"/>
              </a:lnSpc>
            </a:pPr>
            <a:r>
              <a:rPr lang="en-US" dirty="0"/>
              <a:t>The proposed </a:t>
            </a:r>
            <a:r>
              <a:rPr lang="en-US" b="1" dirty="0"/>
              <a:t>Smart Inventory Management System </a:t>
            </a:r>
            <a:r>
              <a:rPr lang="en-US" dirty="0"/>
              <a:t> aims to efficiently manage inventory by automating stock tracking and improving accuracy, security, and monitoring.</a:t>
            </a:r>
          </a:p>
          <a:p>
            <a:pPr marL="285750" indent="-285750">
              <a:lnSpc>
                <a:spcPct val="150000"/>
              </a:lnSpc>
              <a:buFont typeface="Arial" panose="020B0604020202020204" pitchFamily="34" charset="0"/>
              <a:buChar char="•"/>
            </a:pPr>
            <a:r>
              <a:rPr lang="en-US" dirty="0"/>
              <a:t>Automated inventory tracking</a:t>
            </a:r>
          </a:p>
          <a:p>
            <a:pPr marL="285750" indent="-285750">
              <a:lnSpc>
                <a:spcPct val="150000"/>
              </a:lnSpc>
              <a:buFont typeface="Arial" panose="020B0604020202020204" pitchFamily="34" charset="0"/>
              <a:buChar char="•"/>
            </a:pPr>
            <a:r>
              <a:rPr lang="en-US" dirty="0"/>
              <a:t>Real-time stock updates</a:t>
            </a:r>
          </a:p>
          <a:p>
            <a:pPr marL="285750" indent="-285750">
              <a:lnSpc>
                <a:spcPct val="150000"/>
              </a:lnSpc>
              <a:buFont typeface="Arial" panose="020B0604020202020204" pitchFamily="34" charset="0"/>
              <a:buChar char="•"/>
            </a:pPr>
            <a:r>
              <a:rPr lang="en-US" dirty="0"/>
              <a:t>Reduced human errors</a:t>
            </a:r>
          </a:p>
          <a:p>
            <a:pPr marL="285750" indent="-285750">
              <a:lnSpc>
                <a:spcPct val="150000"/>
              </a:lnSpc>
              <a:buFont typeface="Arial" panose="020B0604020202020204" pitchFamily="34" charset="0"/>
              <a:buChar char="•"/>
            </a:pPr>
            <a:r>
              <a:rPr lang="en-US" dirty="0"/>
              <a:t>Secure user authentication and access control</a:t>
            </a:r>
          </a:p>
          <a:p>
            <a:pPr marL="285750" indent="-285750">
              <a:lnSpc>
                <a:spcPct val="150000"/>
              </a:lnSpc>
              <a:buFont typeface="Arial" panose="020B0604020202020204" pitchFamily="34" charset="0"/>
              <a:buChar char="•"/>
            </a:pPr>
            <a:r>
              <a:rPr lang="en-US" dirty="0"/>
              <a:t>Quick reporting and better decision-making</a:t>
            </a:r>
          </a:p>
          <a:p>
            <a:pPr>
              <a:lnSpc>
                <a:spcPct val="150000"/>
              </a:lnSpc>
            </a:pP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E064D0D2-69FE-6F5B-92C6-3E0A0F99D189}"/>
              </a:ext>
            </a:extLst>
          </p:cNvPr>
          <p:cNvSpPr txBox="1"/>
          <p:nvPr/>
        </p:nvSpPr>
        <p:spPr>
          <a:xfrm>
            <a:off x="579120" y="383024"/>
            <a:ext cx="4572000" cy="523220"/>
          </a:xfrm>
          <a:prstGeom prst="rect">
            <a:avLst/>
          </a:prstGeom>
          <a:noFill/>
        </p:spPr>
        <p:txBody>
          <a:bodyPr wrap="square">
            <a:spAutoFit/>
          </a:bodyPr>
          <a:lstStyle/>
          <a:p>
            <a:pPr marL="0" indent="0">
              <a:buNone/>
            </a:pPr>
            <a:r>
              <a:rPr lang="en-US" sz="2800" b="1" dirty="0">
                <a:solidFill>
                  <a:srgbClr val="028090"/>
                </a:solidFill>
                <a:latin typeface="Arial Black" pitchFamily="34" charset="0"/>
                <a:ea typeface="Arial Black" pitchFamily="34" charset="-122"/>
                <a:cs typeface="Arial Black" pitchFamily="34" charset="-120"/>
              </a:rPr>
              <a:t>Modules Description</a:t>
            </a:r>
            <a:endParaRPr lang="en-US" sz="2800" dirty="0"/>
          </a:p>
        </p:txBody>
      </p:sp>
      <p:sp>
        <p:nvSpPr>
          <p:cNvPr id="14" name="Shape 1">
            <a:extLst>
              <a:ext uri="{FF2B5EF4-FFF2-40B4-BE49-F238E27FC236}">
                <a16:creationId xmlns:a16="http://schemas.microsoft.com/office/drawing/2014/main" id="{61991730-D005-88E0-C32E-C85C6AAA24F0}"/>
              </a:ext>
            </a:extLst>
          </p:cNvPr>
          <p:cNvSpPr/>
          <p:nvPr/>
        </p:nvSpPr>
        <p:spPr>
          <a:xfrm>
            <a:off x="624840" y="998220"/>
            <a:ext cx="7680960" cy="3764280"/>
          </a:xfrm>
          <a:prstGeom prst="rect">
            <a:avLst/>
          </a:prstGeom>
          <a:solidFill>
            <a:srgbClr val="F5F5F5"/>
          </a:solidFill>
          <a:ln w="38100">
            <a:solidFill>
              <a:srgbClr val="00A896"/>
            </a:solidFill>
            <a:prstDash val="solid"/>
          </a:ln>
        </p:spPr>
        <p:txBody>
          <a:bodyPr/>
          <a:lstStyle/>
          <a:p>
            <a:pPr>
              <a:lnSpc>
                <a:spcPct val="150000"/>
              </a:lnSpc>
            </a:pPr>
            <a:r>
              <a:rPr lang="en-US" sz="1600" b="1" dirty="0">
                <a:latin typeface="Times New Roman" panose="02020603050405020304" pitchFamily="18" charset="0"/>
                <a:cs typeface="Times New Roman" panose="02020603050405020304" pitchFamily="18" charset="0"/>
              </a:rPr>
              <a:t>Module 1: User Authentication &amp; Role Management</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	Manages secure login and controls user access based on roles.</a:t>
            </a:r>
          </a:p>
          <a:p>
            <a:pPr>
              <a:lnSpc>
                <a:spcPct val="150000"/>
              </a:lnSpc>
            </a:pPr>
            <a:r>
              <a:rPr lang="en-US" sz="1600" b="1" dirty="0">
                <a:latin typeface="Times New Roman" panose="02020603050405020304" pitchFamily="18" charset="0"/>
                <a:cs typeface="Times New Roman" panose="02020603050405020304" pitchFamily="18" charset="0"/>
              </a:rPr>
              <a:t>Module 2: Product &amp; Inventory Management</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	Maintains product details and tracks stock levels.</a:t>
            </a:r>
          </a:p>
          <a:p>
            <a:pPr>
              <a:lnSpc>
                <a:spcPct val="150000"/>
              </a:lnSpc>
            </a:pPr>
            <a:r>
              <a:rPr lang="en-US" sz="1600" b="1" dirty="0">
                <a:latin typeface="Times New Roman" panose="02020603050405020304" pitchFamily="18" charset="0"/>
                <a:cs typeface="Times New Roman" panose="02020603050405020304" pitchFamily="18" charset="0"/>
              </a:rPr>
              <a:t>Module 3: Low-Stock Alerts &amp; Notifications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	Notifies users when inventory reaches minimum levels.</a:t>
            </a:r>
          </a:p>
          <a:p>
            <a:pPr>
              <a:lnSpc>
                <a:spcPct val="150000"/>
              </a:lnSpc>
            </a:pPr>
            <a:r>
              <a:rPr lang="en-US" sz="1600" b="1" dirty="0">
                <a:latin typeface="Times New Roman" panose="02020603050405020304" pitchFamily="18" charset="0"/>
                <a:cs typeface="Times New Roman" panose="02020603050405020304" pitchFamily="18" charset="0"/>
              </a:rPr>
              <a:t>Module 4: Transaction Logs &amp; Movement Tracking</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	Records all stock movements for audit and tracking.</a:t>
            </a:r>
          </a:p>
          <a:p>
            <a:pPr>
              <a:lnSpc>
                <a:spcPct val="150000"/>
              </a:lnSpc>
            </a:pPr>
            <a:r>
              <a:rPr lang="en-US" sz="1600" b="1" dirty="0">
                <a:latin typeface="Times New Roman" panose="02020603050405020304" pitchFamily="18" charset="0"/>
                <a:cs typeface="Times New Roman" panose="02020603050405020304" pitchFamily="18" charset="0"/>
              </a:rPr>
              <a:t>Module 5: Reports &amp; Export Tools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	Generates inventory reports for monitoring and analysis.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8D7230-8712-A47B-58E7-CC7DAF630BB1}"/>
              </a:ext>
            </a:extLst>
          </p:cNvPr>
          <p:cNvSpPr txBox="1"/>
          <p:nvPr/>
        </p:nvSpPr>
        <p:spPr>
          <a:xfrm>
            <a:off x="480060" y="318968"/>
            <a:ext cx="4572000" cy="461665"/>
          </a:xfrm>
          <a:prstGeom prst="rect">
            <a:avLst/>
          </a:prstGeom>
          <a:noFill/>
        </p:spPr>
        <p:txBody>
          <a:bodyPr wrap="square">
            <a:spAutoFit/>
          </a:bodyPr>
          <a:lstStyle/>
          <a:p>
            <a:pPr marL="0" indent="0">
              <a:buNone/>
            </a:pPr>
            <a:r>
              <a:rPr lang="en-US" sz="2400" b="1" dirty="0">
                <a:solidFill>
                  <a:srgbClr val="028090"/>
                </a:solidFill>
                <a:latin typeface="Arial Black" pitchFamily="34" charset="0"/>
                <a:ea typeface="Arial Black" pitchFamily="34" charset="-122"/>
                <a:cs typeface="Arial Black" pitchFamily="34" charset="-120"/>
              </a:rPr>
              <a:t>System Architecture</a:t>
            </a:r>
            <a:endParaRPr lang="en-US" sz="2400" dirty="0"/>
          </a:p>
        </p:txBody>
      </p:sp>
      <p:sp>
        <p:nvSpPr>
          <p:cNvPr id="23" name="Shape 1">
            <a:extLst>
              <a:ext uri="{FF2B5EF4-FFF2-40B4-BE49-F238E27FC236}">
                <a16:creationId xmlns:a16="http://schemas.microsoft.com/office/drawing/2014/main" id="{5222DEC4-3D8E-B10B-CDD2-388DD6BB04D7}"/>
              </a:ext>
            </a:extLst>
          </p:cNvPr>
          <p:cNvSpPr/>
          <p:nvPr/>
        </p:nvSpPr>
        <p:spPr>
          <a:xfrm>
            <a:off x="525780" y="1158240"/>
            <a:ext cx="7680960" cy="3086100"/>
          </a:xfrm>
          <a:prstGeom prst="rect">
            <a:avLst/>
          </a:prstGeom>
          <a:solidFill>
            <a:srgbClr val="F5F5F5"/>
          </a:solidFill>
          <a:ln w="38100">
            <a:solidFill>
              <a:srgbClr val="00A896"/>
            </a:solidFill>
            <a:prstDash val="solid"/>
          </a:ln>
        </p:spPr>
        <p:txBody>
          <a:bodyPr/>
          <a:lstStyle/>
          <a:p>
            <a:r>
              <a:rPr lang="en-IN" b="1" dirty="0"/>
              <a:t>Frontend:</a:t>
            </a:r>
            <a:r>
              <a:rPr lang="en-IN" dirty="0"/>
              <a:t> HTML, CSS, JavaScript</a:t>
            </a:r>
            <a:br>
              <a:rPr lang="en-IN" dirty="0"/>
            </a:br>
            <a:r>
              <a:rPr lang="en-IN" dirty="0"/>
              <a:t>→ Used by users to manage inventory</a:t>
            </a:r>
          </a:p>
          <a:p>
            <a:r>
              <a:rPr lang="en-IN" b="1" dirty="0"/>
              <a:t>Backend:</a:t>
            </a:r>
            <a:r>
              <a:rPr lang="en-IN" dirty="0"/>
              <a:t> Java Spring Boot</a:t>
            </a:r>
            <a:br>
              <a:rPr lang="en-IN" dirty="0"/>
            </a:br>
            <a:r>
              <a:rPr lang="en-IN" dirty="0"/>
              <a:t>→ Processes requests and business logic</a:t>
            </a:r>
          </a:p>
          <a:p>
            <a:r>
              <a:rPr lang="en-IN" b="1" dirty="0"/>
              <a:t>Database:</a:t>
            </a:r>
            <a:r>
              <a:rPr lang="en-IN" dirty="0"/>
              <a:t> MySQL</a:t>
            </a:r>
            <a:br>
              <a:rPr lang="en-IN" dirty="0"/>
            </a:br>
            <a:r>
              <a:rPr lang="en-IN" dirty="0"/>
              <a:t>→ Stores inventory, user, and transaction data</a:t>
            </a:r>
            <a:br>
              <a:rPr lang="en-IN" dirty="0"/>
            </a:br>
            <a:endParaRPr lang="en-IN" dirty="0"/>
          </a:p>
          <a:p>
            <a:r>
              <a:rPr lang="en-IN" b="1" dirty="0"/>
              <a:t>Architecture Flow</a:t>
            </a:r>
          </a:p>
          <a:p>
            <a:r>
              <a:rPr lang="en-IN" b="1" dirty="0"/>
              <a:t>User → Frontend (HTML/CSS/JS) → Backend (Spring Boot) → Database (MySQL)</a:t>
            </a: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93AD35D5-4275-43D0-D75A-942F68B0BDA3}"/>
              </a:ext>
            </a:extLst>
          </p:cNvPr>
          <p:cNvSpPr txBox="1"/>
          <p:nvPr/>
        </p:nvSpPr>
        <p:spPr>
          <a:xfrm>
            <a:off x="872490" y="298550"/>
            <a:ext cx="7399020" cy="461665"/>
          </a:xfrm>
          <a:prstGeom prst="rect">
            <a:avLst/>
          </a:prstGeom>
          <a:noFill/>
        </p:spPr>
        <p:txBody>
          <a:bodyPr wrap="square">
            <a:spAutoFit/>
          </a:bodyPr>
          <a:lstStyle/>
          <a:p>
            <a:pPr marL="0" indent="0">
              <a:buNone/>
            </a:pPr>
            <a:r>
              <a:rPr lang="en-US" sz="2400" b="1" dirty="0">
                <a:solidFill>
                  <a:srgbClr val="028090"/>
                </a:solidFill>
                <a:latin typeface="Arial Black" pitchFamily="34" charset="0"/>
                <a:ea typeface="Arial Black" pitchFamily="34" charset="-122"/>
                <a:cs typeface="Arial Black" pitchFamily="34" charset="-120"/>
              </a:rPr>
              <a:t>Module 1: Authentication &amp; Authorization</a:t>
            </a:r>
            <a:endParaRPr lang="en-US" sz="2400" dirty="0"/>
          </a:p>
        </p:txBody>
      </p:sp>
      <p:sp>
        <p:nvSpPr>
          <p:cNvPr id="27" name="Shape 1">
            <a:extLst>
              <a:ext uri="{FF2B5EF4-FFF2-40B4-BE49-F238E27FC236}">
                <a16:creationId xmlns:a16="http://schemas.microsoft.com/office/drawing/2014/main" id="{4225AC8C-295F-B302-F761-8BC5B80DF376}"/>
              </a:ext>
            </a:extLst>
          </p:cNvPr>
          <p:cNvSpPr/>
          <p:nvPr/>
        </p:nvSpPr>
        <p:spPr>
          <a:xfrm>
            <a:off x="1112520" y="1363980"/>
            <a:ext cx="6667500" cy="2415540"/>
          </a:xfrm>
          <a:prstGeom prst="rect">
            <a:avLst/>
          </a:prstGeom>
          <a:solidFill>
            <a:srgbClr val="F5F5F5"/>
          </a:solidFill>
          <a:ln w="38100">
            <a:solidFill>
              <a:srgbClr val="00A896"/>
            </a:solidFill>
            <a:prstDash val="solid"/>
          </a:ln>
        </p:spPr>
        <p:txBody>
          <a:bodyPr/>
          <a:lstStyle/>
          <a:p>
            <a:pPr marL="285750" indent="-285750">
              <a:lnSpc>
                <a:spcPct val="150000"/>
              </a:lnSpc>
              <a:buFont typeface="Arial" panose="020B0604020202020204" pitchFamily="34" charset="0"/>
              <a:buChar char="•"/>
            </a:pPr>
            <a:r>
              <a:rPr lang="en-US" dirty="0"/>
              <a:t>Verifies user identity using </a:t>
            </a:r>
            <a:r>
              <a:rPr lang="en-US" b="1" dirty="0"/>
              <a:t>login credentials</a:t>
            </a:r>
          </a:p>
          <a:p>
            <a:pPr marL="285750" indent="-285750">
              <a:lnSpc>
                <a:spcPct val="150000"/>
              </a:lnSpc>
              <a:buFont typeface="Arial" panose="020B0604020202020204" pitchFamily="34" charset="0"/>
              <a:buChar char="•"/>
            </a:pPr>
            <a:r>
              <a:rPr lang="en-US" dirty="0"/>
              <a:t>Allows access only to </a:t>
            </a:r>
            <a:r>
              <a:rPr lang="en-US" b="1" dirty="0"/>
              <a:t>registered users</a:t>
            </a:r>
          </a:p>
          <a:p>
            <a:pPr marL="285750" indent="-285750">
              <a:lnSpc>
                <a:spcPct val="150000"/>
              </a:lnSpc>
              <a:buFont typeface="Arial" panose="020B0604020202020204" pitchFamily="34" charset="0"/>
              <a:buChar char="•"/>
            </a:pPr>
            <a:r>
              <a:rPr lang="en-US" dirty="0"/>
              <a:t>Uses </a:t>
            </a:r>
            <a:r>
              <a:rPr lang="en-US" b="1" dirty="0"/>
              <a:t>username and password</a:t>
            </a:r>
            <a:r>
              <a:rPr lang="en-US" dirty="0"/>
              <a:t> for authentication</a:t>
            </a:r>
          </a:p>
          <a:p>
            <a:pPr marL="285750" indent="-285750">
              <a:lnSpc>
                <a:spcPct val="150000"/>
              </a:lnSpc>
              <a:buFont typeface="Arial" panose="020B0604020202020204" pitchFamily="34" charset="0"/>
              <a:buChar char="•"/>
            </a:pPr>
            <a:r>
              <a:rPr lang="en-US" dirty="0"/>
              <a:t>Controls access based on user role</a:t>
            </a:r>
          </a:p>
          <a:p>
            <a:pPr marL="285750" indent="-285750">
              <a:lnSpc>
                <a:spcPct val="150000"/>
              </a:lnSpc>
              <a:buFont typeface="Arial" panose="020B0604020202020204" pitchFamily="34" charset="0"/>
              <a:buChar char="•"/>
            </a:pPr>
            <a:r>
              <a:rPr lang="en-US" dirty="0"/>
              <a:t>Prevents </a:t>
            </a:r>
            <a:r>
              <a:rPr lang="en-US" b="1" dirty="0"/>
              <a:t>unauthorized access</a:t>
            </a:r>
            <a:r>
              <a:rPr lang="en-US" dirty="0"/>
              <a:t> to the system</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8AF4E2BF-3973-C09C-9549-BE3FC6FDFA27}"/>
              </a:ext>
            </a:extLst>
          </p:cNvPr>
          <p:cNvSpPr txBox="1"/>
          <p:nvPr/>
        </p:nvSpPr>
        <p:spPr>
          <a:xfrm>
            <a:off x="419100" y="139184"/>
            <a:ext cx="4572000" cy="461665"/>
          </a:xfrm>
          <a:prstGeom prst="rect">
            <a:avLst/>
          </a:prstGeom>
          <a:noFill/>
        </p:spPr>
        <p:txBody>
          <a:bodyPr wrap="square">
            <a:spAutoFit/>
          </a:bodyPr>
          <a:lstStyle/>
          <a:p>
            <a:pPr marL="0" indent="0">
              <a:buNone/>
            </a:pPr>
            <a:r>
              <a:rPr lang="en-US" sz="2400" b="1" dirty="0">
                <a:solidFill>
                  <a:srgbClr val="028090"/>
                </a:solidFill>
                <a:latin typeface="Arial Black" pitchFamily="34" charset="0"/>
                <a:ea typeface="Arial Black" pitchFamily="34" charset="-122"/>
                <a:cs typeface="Arial Black" pitchFamily="34" charset="-120"/>
              </a:rPr>
              <a:t>Classes in Module 1</a:t>
            </a:r>
            <a:endParaRPr lang="en-US" sz="2400" dirty="0"/>
          </a:p>
        </p:txBody>
      </p:sp>
      <p:sp>
        <p:nvSpPr>
          <p:cNvPr id="25" name="Shape 1">
            <a:extLst>
              <a:ext uri="{FF2B5EF4-FFF2-40B4-BE49-F238E27FC236}">
                <a16:creationId xmlns:a16="http://schemas.microsoft.com/office/drawing/2014/main" id="{FA3D388F-774B-6500-749C-BF965BBBBC36}"/>
              </a:ext>
            </a:extLst>
          </p:cNvPr>
          <p:cNvSpPr/>
          <p:nvPr/>
        </p:nvSpPr>
        <p:spPr>
          <a:xfrm>
            <a:off x="419100" y="655320"/>
            <a:ext cx="7680960" cy="4322326"/>
          </a:xfrm>
          <a:prstGeom prst="rect">
            <a:avLst/>
          </a:prstGeom>
          <a:solidFill>
            <a:srgbClr val="F5F5F5"/>
          </a:solidFill>
          <a:ln w="38100">
            <a:solidFill>
              <a:srgbClr val="00A896"/>
            </a:solidFill>
            <a:prstDash val="solid"/>
          </a:ln>
        </p:spPr>
        <p:txBody>
          <a:bodyPr/>
          <a:lstStyle/>
          <a:p>
            <a:r>
              <a:rPr lang="en-US" sz="1600" b="1" dirty="0">
                <a:latin typeface="Times New Roman" panose="02020603050405020304" pitchFamily="18" charset="0"/>
                <a:cs typeface="Times New Roman" panose="02020603050405020304" pitchFamily="18" charset="0"/>
              </a:rPr>
              <a:t>1. User</a:t>
            </a:r>
          </a:p>
          <a:p>
            <a:r>
              <a:rPr lang="en-US" sz="1600" b="1" dirty="0">
                <a:latin typeface="Times New Roman" panose="02020603050405020304" pitchFamily="18" charset="0"/>
                <a:cs typeface="Times New Roman" panose="02020603050405020304" pitchFamily="18" charset="0"/>
              </a:rPr>
              <a:t>Purpose:</a:t>
            </a:r>
            <a:r>
              <a:rPr lang="en-US" sz="1600" dirty="0">
                <a:latin typeface="Times New Roman" panose="02020603050405020304" pitchFamily="18" charset="0"/>
                <a:cs typeface="Times New Roman" panose="02020603050405020304" pitchFamily="18" charset="0"/>
              </a:rPr>
              <a:t> Stores complete user account information in the database for authentication and authorization</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2. SignupRequest</a:t>
            </a:r>
          </a:p>
          <a:p>
            <a:r>
              <a:rPr lang="en-US" sz="1600" b="1" dirty="0">
                <a:latin typeface="Times New Roman" panose="02020603050405020304" pitchFamily="18" charset="0"/>
                <a:cs typeface="Times New Roman" panose="02020603050405020304" pitchFamily="18" charset="0"/>
              </a:rPr>
              <a:t>Purpose:</a:t>
            </a:r>
            <a:r>
              <a:rPr lang="en-US" sz="1600" dirty="0">
                <a:latin typeface="Times New Roman" panose="02020603050405020304" pitchFamily="18" charset="0"/>
                <a:cs typeface="Times New Roman" panose="02020603050405020304" pitchFamily="18" charset="0"/>
              </a:rPr>
              <a:t> Receives and validates new user registration data from the client</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3. LoginRequest</a:t>
            </a:r>
          </a:p>
          <a:p>
            <a:r>
              <a:rPr lang="en-US" sz="1600" b="1" dirty="0">
                <a:latin typeface="Times New Roman" panose="02020603050405020304" pitchFamily="18" charset="0"/>
                <a:cs typeface="Times New Roman" panose="02020603050405020304" pitchFamily="18" charset="0"/>
              </a:rPr>
              <a:t>Purpose:</a:t>
            </a:r>
            <a:r>
              <a:rPr lang="en-US" sz="1600" dirty="0">
                <a:latin typeface="Times New Roman" panose="02020603050405020304" pitchFamily="18" charset="0"/>
                <a:cs typeface="Times New Roman" panose="02020603050405020304" pitchFamily="18" charset="0"/>
              </a:rPr>
              <a:t> Receives and validates user login credentials from the client</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4. ResetPasswordRequest</a:t>
            </a:r>
          </a:p>
          <a:p>
            <a:r>
              <a:rPr lang="en-US" sz="1600" b="1" dirty="0">
                <a:latin typeface="Times New Roman" panose="02020603050405020304" pitchFamily="18" charset="0"/>
                <a:cs typeface="Times New Roman" panose="02020603050405020304" pitchFamily="18" charset="0"/>
              </a:rPr>
              <a:t>Purpose:</a:t>
            </a:r>
            <a:r>
              <a:rPr lang="en-US" sz="1600" dirty="0">
                <a:latin typeface="Times New Roman" panose="02020603050405020304" pitchFamily="18" charset="0"/>
                <a:cs typeface="Times New Roman" panose="02020603050405020304" pitchFamily="18" charset="0"/>
              </a:rPr>
              <a:t> Receives and processes password reset requests with validation tokens</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5. AuthController</a:t>
            </a:r>
          </a:p>
          <a:p>
            <a:r>
              <a:rPr lang="en-US" sz="1600" b="1" dirty="0">
                <a:latin typeface="Times New Roman" panose="02020603050405020304" pitchFamily="18" charset="0"/>
                <a:cs typeface="Times New Roman" panose="02020603050405020304" pitchFamily="18" charset="0"/>
              </a:rPr>
              <a:t>Purpose:</a:t>
            </a:r>
            <a:r>
              <a:rPr lang="en-US" sz="1600" dirty="0">
                <a:latin typeface="Times New Roman" panose="02020603050405020304" pitchFamily="18" charset="0"/>
                <a:cs typeface="Times New Roman" panose="02020603050405020304" pitchFamily="18" charset="0"/>
              </a:rPr>
              <a:t> Handles HTTP requests from clients and routes them to AuthService, acting as the communication layer between frontend and backend</a:t>
            </a:r>
          </a:p>
          <a:p>
            <a:pPr>
              <a:lnSpc>
                <a:spcPct val="150000"/>
              </a:lnSpc>
              <a:spcBef>
                <a:spcPts val="50"/>
              </a:spcBef>
              <a:spcAft>
                <a:spcPts val="50"/>
              </a:spcAft>
            </a:pP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a:extLst>
              <a:ext uri="{FF2B5EF4-FFF2-40B4-BE49-F238E27FC236}">
                <a16:creationId xmlns:a16="http://schemas.microsoft.com/office/drawing/2014/main" id="{1B099CDD-8B1B-C38B-12A4-5A2163CD5FD0}"/>
              </a:ext>
            </a:extLst>
          </p:cNvPr>
          <p:cNvSpPr/>
          <p:nvPr/>
        </p:nvSpPr>
        <p:spPr>
          <a:xfrm>
            <a:off x="525780" y="342900"/>
            <a:ext cx="7680960" cy="4322326"/>
          </a:xfrm>
          <a:prstGeom prst="rect">
            <a:avLst/>
          </a:prstGeom>
          <a:solidFill>
            <a:srgbClr val="F5F5F5"/>
          </a:solidFill>
          <a:ln w="38100">
            <a:solidFill>
              <a:srgbClr val="00A896"/>
            </a:solidFill>
            <a:prstDash val="solid"/>
          </a:ln>
        </p:spPr>
        <p:txBody>
          <a:bodyPr/>
          <a:lstStyle/>
          <a:p>
            <a:r>
              <a:rPr lang="en-US" sz="1600" b="1" dirty="0">
                <a:latin typeface="Times New Roman" panose="02020603050405020304" pitchFamily="18" charset="0"/>
                <a:cs typeface="Times New Roman" panose="02020603050405020304" pitchFamily="18" charset="0"/>
              </a:rPr>
              <a:t>6. AuthService</a:t>
            </a:r>
          </a:p>
          <a:p>
            <a:r>
              <a:rPr lang="en-US" sz="1600" b="1" dirty="0">
                <a:latin typeface="Times New Roman" panose="02020603050405020304" pitchFamily="18" charset="0"/>
                <a:cs typeface="Times New Roman" panose="02020603050405020304" pitchFamily="18" charset="0"/>
              </a:rPr>
              <a:t>Purpose:</a:t>
            </a:r>
            <a:r>
              <a:rPr lang="en-US" sz="1600" dirty="0">
                <a:latin typeface="Times New Roman" panose="02020603050405020304" pitchFamily="18" charset="0"/>
                <a:cs typeface="Times New Roman" panose="02020603050405020304" pitchFamily="18" charset="0"/>
              </a:rPr>
              <a:t> Contains business logic for authentication operations including user registration, login, password management, and user administration</a:t>
            </a:r>
            <a:br>
              <a:rPr lang="en-US" sz="1600" dirty="0">
                <a:latin typeface="Times New Roman" panose="02020603050405020304" pitchFamily="18" charset="0"/>
                <a:cs typeface="Times New Roman" panose="02020603050405020304" pitchFamily="18" charset="0"/>
              </a:rPr>
            </a:br>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7.. AuthResponse</a:t>
            </a:r>
          </a:p>
          <a:p>
            <a:r>
              <a:rPr lang="en-US" sz="1600" b="1" dirty="0">
                <a:latin typeface="Times New Roman" panose="02020603050405020304" pitchFamily="18" charset="0"/>
                <a:cs typeface="Times New Roman" panose="02020603050405020304" pitchFamily="18" charset="0"/>
              </a:rPr>
              <a:t>Purpose:</a:t>
            </a:r>
            <a:r>
              <a:rPr lang="en-US" sz="1600" dirty="0">
                <a:latin typeface="Times New Roman" panose="02020603050405020304" pitchFamily="18" charset="0"/>
                <a:cs typeface="Times New Roman" panose="02020603050405020304" pitchFamily="18" charset="0"/>
              </a:rPr>
              <a:t> Sends standardized authentication operation results back to the client</a:t>
            </a:r>
          </a:p>
          <a:p>
            <a:endParaRPr lang="en-US" sz="1600" dirty="0">
              <a:latin typeface="Times New Roman" panose="02020603050405020304" pitchFamily="18" charset="0"/>
              <a:cs typeface="Times New Roman" panose="02020603050405020304" pitchFamily="18" charset="0"/>
            </a:endParaRPr>
          </a:p>
          <a:p>
            <a:pPr>
              <a:lnSpc>
                <a:spcPct val="150000"/>
              </a:lnSpc>
              <a:spcBef>
                <a:spcPts val="50"/>
              </a:spcBef>
              <a:spcAft>
                <a:spcPts val="50"/>
              </a:spcAft>
            </a:pP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88333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253</TotalTime>
  <Words>914</Words>
  <Application>Microsoft Office PowerPoint</Application>
  <PresentationFormat>On-screen Show (16:9)</PresentationFormat>
  <Paragraphs>168</Paragraphs>
  <Slides>19</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Arial Black</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Smart Inventory Management System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1: Authentication &amp; Authorization</dc:title>
  <dc:subject>PptxGenJS Presentation</dc:subject>
  <dc:creator>Smart Inventory Team</dc:creator>
  <cp:lastModifiedBy>anvitha boppana</cp:lastModifiedBy>
  <cp:revision>3</cp:revision>
  <dcterms:created xsi:type="dcterms:W3CDTF">2026-02-09T03:54:56Z</dcterms:created>
  <dcterms:modified xsi:type="dcterms:W3CDTF">2026-02-09T17:17:17Z</dcterms:modified>
</cp:coreProperties>
</file>